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8"/>
  </p:notesMasterIdLst>
  <p:sldIdLst>
    <p:sldId id="257" r:id="rId4"/>
    <p:sldId id="258" r:id="rId5"/>
    <p:sldId id="259" r:id="rId6"/>
    <p:sldId id="266" r:id="rId7"/>
    <p:sldId id="267" r:id="rId8"/>
    <p:sldId id="260" r:id="rId9"/>
    <p:sldId id="269" r:id="rId10"/>
    <p:sldId id="261" r:id="rId11"/>
    <p:sldId id="270" r:id="rId12"/>
    <p:sldId id="268" r:id="rId13"/>
    <p:sldId id="263" r:id="rId14"/>
    <p:sldId id="272" r:id="rId15"/>
    <p:sldId id="273" r:id="rId16"/>
    <p:sldId id="264" r:id="rId17"/>
  </p:sldIdLst>
  <p:sldSz cx="9144000" cy="5143500" type="screen16x9"/>
  <p:notesSz cx="6858000" cy="9144000"/>
  <p:embeddedFontLst>
    <p:embeddedFont>
      <p:font typeface="Dosis" panose="020B0604020202020204" charset="0"/>
      <p:regular r:id="rId19"/>
      <p:bold r:id="rId20"/>
    </p:embeddedFont>
    <p:embeddedFont>
      <p:font typeface="Roboto" panose="020B0604020202020204" charset="0"/>
      <p:regular r:id="rId21"/>
      <p:bold r:id="rId22"/>
      <p:italic r:id="rId23"/>
      <p:boldItalic r:id="rId24"/>
    </p:embeddedFont>
    <p:embeddedFont>
      <p:font typeface="Roboto Black" panose="020B0604020202020204" charset="0"/>
      <p:bold r:id="rId25"/>
      <p:boldItalic r:id="rId26"/>
    </p:embeddedFont>
    <p:embeddedFont>
      <p:font typeface="Roboto Thin"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6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48"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95442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108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0676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03662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55285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40142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51528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1724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5975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4" name="Do not remove" hidden="1">
            <a:extLst>
              <a:ext uri="{FF2B5EF4-FFF2-40B4-BE49-F238E27FC236}">
                <a16:creationId xmlns:a16="http://schemas.microsoft.com/office/drawing/2014/main" id="{6D8751A7-C035-4EBF-9480-BA88E6FCB113}"/>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9" name="Do not remove" hidden="1">
            <a:extLst>
              <a:ext uri="{FF2B5EF4-FFF2-40B4-BE49-F238E27FC236}">
                <a16:creationId xmlns:a16="http://schemas.microsoft.com/office/drawing/2014/main" id="{A7012400-4ADF-4EE2-95E6-EE8D96FF6EA4}"/>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warbyparker.com/"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www.warbyparker.com/quiz" TargetMode="External"/><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4400" dirty="0">
                <a:solidFill>
                  <a:schemeClr val="lt1"/>
                </a:solidFill>
                <a:latin typeface="Roboto Black"/>
                <a:ea typeface="Roboto Black"/>
                <a:sym typeface="Roboto Black"/>
              </a:rPr>
              <a:t>Warby Parker marketing funnel</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Saki Takasu</a:t>
            </a: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January 2019</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buSzPts val="4800"/>
            </a:pPr>
            <a:r>
              <a:rPr lang="en" sz="4000" dirty="0">
                <a:solidFill>
                  <a:schemeClr val="lt1"/>
                </a:solidFill>
                <a:latin typeface="Roboto Black"/>
                <a:ea typeface="Roboto Black"/>
                <a:cs typeface="Roboto Black"/>
                <a:sym typeface="Roboto Black"/>
              </a:rPr>
              <a:t>3</a:t>
            </a:r>
            <a:r>
              <a:rPr lang="en" sz="4000" b="0" i="0" u="none" strike="noStrike" cap="none" dirty="0">
                <a:solidFill>
                  <a:schemeClr val="lt1"/>
                </a:solidFill>
                <a:latin typeface="Roboto Black"/>
                <a:ea typeface="Roboto Black"/>
                <a:cs typeface="Roboto Black"/>
                <a:sym typeface="Roboto Black"/>
              </a:rPr>
              <a:t>. </a:t>
            </a:r>
            <a:r>
              <a:rPr lang="en-US" sz="4000" dirty="0">
                <a:solidFill>
                  <a:schemeClr val="lt1"/>
                </a:solidFill>
                <a:latin typeface="Roboto Black"/>
                <a:ea typeface="Roboto Black"/>
                <a:cs typeface="Roboto Black"/>
                <a:sym typeface="Roboto Black"/>
              </a:rPr>
              <a:t>Home Try-On A/B Test</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8557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3</a:t>
            </a:r>
            <a:r>
              <a:rPr lang="en" sz="2400" b="1" i="0" u="none" strike="noStrike" cap="none" dirty="0">
                <a:solidFill>
                  <a:srgbClr val="295269"/>
                </a:solidFill>
                <a:latin typeface="Roboto"/>
                <a:ea typeface="Roboto"/>
                <a:cs typeface="Roboto"/>
                <a:sym typeface="Roboto"/>
              </a:rPr>
              <a:t>.1 </a:t>
            </a:r>
            <a:r>
              <a:rPr lang="en-US" sz="2400" b="1" i="0" u="none" strike="noStrike" cap="none" dirty="0">
                <a:solidFill>
                  <a:srgbClr val="295269"/>
                </a:solidFill>
                <a:latin typeface="Roboto"/>
                <a:ea typeface="Roboto"/>
                <a:cs typeface="Roboto"/>
                <a:sym typeface="Roboto"/>
              </a:rPr>
              <a:t>A/B testing for home try-on</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311701" y="1171125"/>
            <a:ext cx="4802466" cy="149924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spcAft>
                <a:spcPts val="600"/>
              </a:spcAft>
            </a:pPr>
            <a:r>
              <a:rPr lang="en-US" dirty="0"/>
              <a:t>Customers that have taken the quiz can now try on different glasses at home. We will now conduct an A/B test on the conversion rate of users who try on 3 pairs vs 5 pairs. </a:t>
            </a:r>
          </a:p>
          <a:p>
            <a:pPr>
              <a:spcAft>
                <a:spcPts val="600"/>
              </a:spcAft>
            </a:pPr>
            <a:endParaRPr lang="en-US" dirty="0"/>
          </a:p>
          <a:p>
            <a:pPr>
              <a:spcAft>
                <a:spcPts val="600"/>
              </a:spcAft>
            </a:pPr>
            <a:r>
              <a:rPr lang="en-US" dirty="0"/>
              <a:t>In our sample data set: </a:t>
            </a:r>
          </a:p>
          <a:p>
            <a:pPr marL="285750" indent="-285750">
              <a:spcAft>
                <a:spcPts val="600"/>
              </a:spcAft>
              <a:buFont typeface="Arial" panose="020B0604020202020204" pitchFamily="34" charset="0"/>
              <a:buChar char="•"/>
            </a:pPr>
            <a:r>
              <a:rPr lang="en-US" dirty="0"/>
              <a:t>50% of the users received </a:t>
            </a:r>
            <a:r>
              <a:rPr lang="en-US" b="1" dirty="0"/>
              <a:t>3</a:t>
            </a:r>
            <a:r>
              <a:rPr lang="en-US" dirty="0"/>
              <a:t> pairs to try on</a:t>
            </a:r>
          </a:p>
          <a:p>
            <a:pPr marL="285750" indent="-285750">
              <a:spcAft>
                <a:spcPts val="600"/>
              </a:spcAft>
              <a:buFont typeface="Arial" panose="020B0604020202020204" pitchFamily="34" charset="0"/>
              <a:buChar char="•"/>
            </a:pPr>
            <a:r>
              <a:rPr lang="en-US" dirty="0"/>
              <a:t>50% of the users received </a:t>
            </a:r>
            <a:r>
              <a:rPr lang="en-US" b="1" dirty="0"/>
              <a:t>5</a:t>
            </a:r>
            <a:r>
              <a:rPr lang="en-US" dirty="0"/>
              <a:t> pairs to try on</a:t>
            </a:r>
          </a:p>
          <a:p>
            <a:pPr>
              <a:spcAft>
                <a:spcPts val="600"/>
              </a:spcAft>
            </a:pPr>
            <a:endParaRPr lang="en-US" dirty="0"/>
          </a:p>
        </p:txBody>
      </p:sp>
      <p:sp>
        <p:nvSpPr>
          <p:cNvPr id="2" name="Slide Number Placeholder 1">
            <a:extLst>
              <a:ext uri="{FF2B5EF4-FFF2-40B4-BE49-F238E27FC236}">
                <a16:creationId xmlns:a16="http://schemas.microsoft.com/office/drawing/2014/main" id="{7AFF2D7D-A04F-4D6D-939B-1D941653943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pic>
        <p:nvPicPr>
          <p:cNvPr id="10" name="Picture 9">
            <a:extLst>
              <a:ext uri="{FF2B5EF4-FFF2-40B4-BE49-F238E27FC236}">
                <a16:creationId xmlns:a16="http://schemas.microsoft.com/office/drawing/2014/main" id="{E7BBEDE3-AD84-4252-B29C-535C8EBBA815}"/>
              </a:ext>
            </a:extLst>
          </p:cNvPr>
          <p:cNvPicPr>
            <a:picLocks noChangeAspect="1"/>
          </p:cNvPicPr>
          <p:nvPr/>
        </p:nvPicPr>
        <p:blipFill>
          <a:blip r:embed="rId3"/>
          <a:stretch>
            <a:fillRect/>
          </a:stretch>
        </p:blipFill>
        <p:spPr>
          <a:xfrm>
            <a:off x="5201099" y="1159373"/>
            <a:ext cx="3938827" cy="3311077"/>
          </a:xfrm>
          <a:prstGeom prst="rect">
            <a:avLst/>
          </a:prstGeom>
        </p:spPr>
      </p:pic>
    </p:spTree>
    <p:extLst>
      <p:ext uri="{BB962C8B-B14F-4D97-AF65-F5344CB8AC3E}">
        <p14:creationId xmlns:p14="http://schemas.microsoft.com/office/powerpoint/2010/main" val="2088006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3</a:t>
            </a:r>
            <a:r>
              <a:rPr lang="en" sz="2400" b="1" i="0" u="none" strike="noStrike" cap="none" dirty="0">
                <a:solidFill>
                  <a:srgbClr val="295269"/>
                </a:solidFill>
                <a:latin typeface="Roboto"/>
                <a:ea typeface="Roboto"/>
                <a:cs typeface="Roboto"/>
                <a:sym typeface="Roboto"/>
              </a:rPr>
              <a:t>.2 </a:t>
            </a:r>
            <a:r>
              <a:rPr lang="en-US" sz="2400" b="1" i="0" u="none" strike="noStrike" cap="none" dirty="0">
                <a:solidFill>
                  <a:srgbClr val="295269"/>
                </a:solidFill>
                <a:latin typeface="Roboto"/>
                <a:ea typeface="Roboto"/>
                <a:cs typeface="Roboto"/>
                <a:sym typeface="Roboto"/>
              </a:rPr>
              <a:t>Database schema for Quiz, </a:t>
            </a:r>
            <a:r>
              <a:rPr lang="en-US" sz="2400" b="1" i="0" u="none" strike="noStrike" cap="none" dirty="0" err="1">
                <a:solidFill>
                  <a:srgbClr val="295269"/>
                </a:solidFill>
                <a:latin typeface="Roboto"/>
                <a:ea typeface="Roboto"/>
                <a:cs typeface="Roboto"/>
                <a:sym typeface="Roboto"/>
              </a:rPr>
              <a:t>Home_Try_On</a:t>
            </a:r>
            <a:r>
              <a:rPr lang="en-US" sz="2400" b="1" i="0" u="none" strike="noStrike" cap="none" dirty="0">
                <a:solidFill>
                  <a:srgbClr val="295269"/>
                </a:solidFill>
                <a:latin typeface="Roboto"/>
                <a:ea typeface="Roboto"/>
                <a:cs typeface="Roboto"/>
                <a:sym typeface="Roboto"/>
              </a:rPr>
              <a:t>, Purchase</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171126"/>
            <a:ext cx="8731356" cy="348008"/>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dirty="0"/>
              <a:t>The following data tables were combined to create the Home Try-On funnel: </a:t>
            </a:r>
          </a:p>
        </p:txBody>
      </p:sp>
      <p:sp>
        <p:nvSpPr>
          <p:cNvPr id="2" name="Slide Number Placeholder 1">
            <a:extLst>
              <a:ext uri="{FF2B5EF4-FFF2-40B4-BE49-F238E27FC236}">
                <a16:creationId xmlns:a16="http://schemas.microsoft.com/office/drawing/2014/main" id="{7AFF2D7D-A04F-4D6D-939B-1D941653943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sp>
        <p:nvSpPr>
          <p:cNvPr id="6" name="Shape 316">
            <a:extLst>
              <a:ext uri="{FF2B5EF4-FFF2-40B4-BE49-F238E27FC236}">
                <a16:creationId xmlns:a16="http://schemas.microsoft.com/office/drawing/2014/main" id="{5537E989-070F-4A66-BD5D-A158A475AE91}"/>
              </a:ext>
            </a:extLst>
          </p:cNvPr>
          <p:cNvSpPr txBox="1"/>
          <p:nvPr/>
        </p:nvSpPr>
        <p:spPr>
          <a:xfrm>
            <a:off x="230598" y="1531470"/>
            <a:ext cx="1662938" cy="118365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sz="1200" b="1" dirty="0">
                <a:latin typeface="Roboto"/>
                <a:ea typeface="Roboto"/>
                <a:sym typeface="Roboto"/>
              </a:rPr>
              <a:t>Quiz</a:t>
            </a:r>
          </a:p>
          <a:p>
            <a:pPr marL="285750" lvl="0" indent="-285750" eaLnBrk="0" fontAlgn="base" hangingPunct="0">
              <a:spcBef>
                <a:spcPct val="0"/>
              </a:spcBef>
              <a:spcAft>
                <a:spcPct val="0"/>
              </a:spcAft>
              <a:buClrTx/>
              <a:buFont typeface="Arial" panose="020B0604020202020204" pitchFamily="34" charset="0"/>
              <a:buChar char="•"/>
            </a:pPr>
            <a:r>
              <a:rPr lang="en-US" sz="1200" dirty="0" err="1">
                <a:latin typeface="Roboto"/>
                <a:ea typeface="Roboto"/>
                <a:sym typeface="Roboto"/>
              </a:rPr>
              <a:t>User_id</a:t>
            </a:r>
            <a:endParaRPr lang="en-US" sz="1200" dirty="0">
              <a:latin typeface="Roboto"/>
              <a:ea typeface="Roboto"/>
              <a:sym typeface="Roboto"/>
            </a:endParaRPr>
          </a:p>
          <a:p>
            <a:pPr marL="285750" lvl="0" indent="-285750" eaLnBrk="0" fontAlgn="base" hangingPunct="0">
              <a:spcBef>
                <a:spcPct val="0"/>
              </a:spcBef>
              <a:spcAft>
                <a:spcPct val="0"/>
              </a:spcAft>
              <a:buClrTx/>
              <a:buFont typeface="Arial" panose="020B0604020202020204" pitchFamily="34" charset="0"/>
              <a:buChar char="•"/>
            </a:pPr>
            <a:r>
              <a:rPr lang="en-US" sz="1200" dirty="0">
                <a:latin typeface="Roboto"/>
                <a:ea typeface="Roboto"/>
                <a:sym typeface="Roboto"/>
              </a:rPr>
              <a:t>Style</a:t>
            </a:r>
          </a:p>
          <a:p>
            <a:pPr marL="285750" lvl="0" indent="-285750" eaLnBrk="0" fontAlgn="base" hangingPunct="0">
              <a:spcBef>
                <a:spcPct val="0"/>
              </a:spcBef>
              <a:spcAft>
                <a:spcPct val="0"/>
              </a:spcAft>
              <a:buClrTx/>
              <a:buFont typeface="Arial" panose="020B0604020202020204" pitchFamily="34" charset="0"/>
              <a:buChar char="•"/>
            </a:pPr>
            <a:r>
              <a:rPr lang="en-US" sz="1200" dirty="0">
                <a:latin typeface="Roboto"/>
                <a:ea typeface="Roboto"/>
                <a:sym typeface="Roboto"/>
              </a:rPr>
              <a:t>Fit</a:t>
            </a:r>
          </a:p>
          <a:p>
            <a:pPr marL="285750" lvl="0" indent="-285750" eaLnBrk="0" fontAlgn="base" hangingPunct="0">
              <a:spcBef>
                <a:spcPct val="0"/>
              </a:spcBef>
              <a:spcAft>
                <a:spcPct val="0"/>
              </a:spcAft>
              <a:buClrTx/>
              <a:buFont typeface="Arial" panose="020B0604020202020204" pitchFamily="34" charset="0"/>
              <a:buChar char="•"/>
            </a:pPr>
            <a:r>
              <a:rPr lang="en-US" sz="1200" dirty="0">
                <a:latin typeface="Roboto"/>
                <a:ea typeface="Roboto"/>
                <a:sym typeface="Roboto"/>
              </a:rPr>
              <a:t>Shape</a:t>
            </a:r>
          </a:p>
          <a:p>
            <a:pPr marL="285750" lvl="0" indent="-285750" eaLnBrk="0" fontAlgn="base" hangingPunct="0">
              <a:spcBef>
                <a:spcPct val="0"/>
              </a:spcBef>
              <a:spcAft>
                <a:spcPct val="0"/>
              </a:spcAft>
              <a:buClrTx/>
              <a:buFont typeface="Arial" panose="020B0604020202020204" pitchFamily="34" charset="0"/>
              <a:buChar char="•"/>
            </a:pPr>
            <a:r>
              <a:rPr lang="en-US" sz="1200" dirty="0">
                <a:latin typeface="Roboto"/>
                <a:ea typeface="Roboto"/>
                <a:sym typeface="Roboto"/>
              </a:rPr>
              <a:t>Color</a:t>
            </a:r>
          </a:p>
          <a:p>
            <a:pPr marL="285750" lvl="0" indent="-285750" eaLnBrk="0" fontAlgn="base" hangingPunct="0">
              <a:spcBef>
                <a:spcPct val="0"/>
              </a:spcBef>
              <a:spcAft>
                <a:spcPct val="0"/>
              </a:spcAft>
              <a:buClrTx/>
              <a:buFont typeface="Arial" panose="020B0604020202020204" pitchFamily="34" charset="0"/>
              <a:buChar char="•"/>
            </a:pPr>
            <a:endParaRPr lang="en-US" sz="1200" dirty="0">
              <a:latin typeface="Roboto"/>
              <a:ea typeface="Roboto"/>
              <a:sym typeface="Roboto"/>
            </a:endParaRPr>
          </a:p>
        </p:txBody>
      </p:sp>
      <p:sp>
        <p:nvSpPr>
          <p:cNvPr id="7" name="Shape 316">
            <a:extLst>
              <a:ext uri="{FF2B5EF4-FFF2-40B4-BE49-F238E27FC236}">
                <a16:creationId xmlns:a16="http://schemas.microsoft.com/office/drawing/2014/main" id="{4ACD716C-73B7-4D55-971F-9D947A144429}"/>
              </a:ext>
            </a:extLst>
          </p:cNvPr>
          <p:cNvSpPr txBox="1"/>
          <p:nvPr/>
        </p:nvSpPr>
        <p:spPr>
          <a:xfrm>
            <a:off x="230598" y="2767297"/>
            <a:ext cx="1662938" cy="84020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sz="1200" b="1" dirty="0" err="1">
                <a:latin typeface="Roboto"/>
                <a:ea typeface="Roboto"/>
                <a:sym typeface="Roboto"/>
              </a:rPr>
              <a:t>Home_try_on</a:t>
            </a:r>
            <a:endParaRPr lang="en-US" sz="1200" b="1" dirty="0">
              <a:latin typeface="Roboto"/>
              <a:ea typeface="Roboto"/>
              <a:sym typeface="Roboto"/>
            </a:endParaRPr>
          </a:p>
          <a:p>
            <a:pPr marL="285750" lvl="0" indent="-285750" eaLnBrk="0" fontAlgn="base" hangingPunct="0">
              <a:spcBef>
                <a:spcPct val="0"/>
              </a:spcBef>
              <a:spcAft>
                <a:spcPct val="0"/>
              </a:spcAft>
              <a:buClrTx/>
              <a:buFont typeface="Arial" panose="020B0604020202020204" pitchFamily="34" charset="0"/>
              <a:buChar char="•"/>
            </a:pPr>
            <a:r>
              <a:rPr lang="en-US" sz="1200" dirty="0" err="1">
                <a:latin typeface="Roboto"/>
                <a:ea typeface="Roboto"/>
                <a:sym typeface="Roboto"/>
              </a:rPr>
              <a:t>User_id</a:t>
            </a:r>
            <a:endParaRPr lang="en-US" sz="1200" dirty="0">
              <a:latin typeface="Roboto"/>
              <a:ea typeface="Roboto"/>
              <a:sym typeface="Roboto"/>
            </a:endParaRPr>
          </a:p>
          <a:p>
            <a:pPr marL="285750" lvl="0" indent="-285750" eaLnBrk="0" fontAlgn="base" hangingPunct="0">
              <a:spcBef>
                <a:spcPct val="0"/>
              </a:spcBef>
              <a:spcAft>
                <a:spcPct val="0"/>
              </a:spcAft>
              <a:buClrTx/>
              <a:buFont typeface="Arial" panose="020B0604020202020204" pitchFamily="34" charset="0"/>
              <a:buChar char="•"/>
            </a:pPr>
            <a:r>
              <a:rPr lang="en-US" sz="1200" dirty="0" err="1">
                <a:latin typeface="Roboto"/>
                <a:ea typeface="Roboto"/>
                <a:sym typeface="Roboto"/>
              </a:rPr>
              <a:t>Number_of_pairs</a:t>
            </a:r>
            <a:endParaRPr lang="en-US" sz="1200" dirty="0">
              <a:latin typeface="Roboto"/>
              <a:ea typeface="Roboto"/>
              <a:sym typeface="Roboto"/>
            </a:endParaRPr>
          </a:p>
          <a:p>
            <a:pPr marL="285750" lvl="0" indent="-285750" eaLnBrk="0" fontAlgn="base" hangingPunct="0">
              <a:spcBef>
                <a:spcPct val="0"/>
              </a:spcBef>
              <a:spcAft>
                <a:spcPct val="0"/>
              </a:spcAft>
              <a:buClrTx/>
              <a:buFont typeface="Arial" panose="020B0604020202020204" pitchFamily="34" charset="0"/>
              <a:buChar char="•"/>
            </a:pPr>
            <a:r>
              <a:rPr lang="en-US" sz="1200" dirty="0">
                <a:latin typeface="Roboto"/>
                <a:ea typeface="Roboto"/>
                <a:sym typeface="Roboto"/>
              </a:rPr>
              <a:t>Address</a:t>
            </a:r>
          </a:p>
          <a:p>
            <a:pPr marL="285750" lvl="0" indent="-285750" eaLnBrk="0" fontAlgn="base" hangingPunct="0">
              <a:spcBef>
                <a:spcPct val="0"/>
              </a:spcBef>
              <a:spcAft>
                <a:spcPct val="0"/>
              </a:spcAft>
              <a:buClrTx/>
              <a:buFont typeface="Arial" panose="020B0604020202020204" pitchFamily="34" charset="0"/>
              <a:buChar char="•"/>
            </a:pPr>
            <a:endParaRPr lang="en-US" sz="1200" dirty="0">
              <a:latin typeface="Roboto"/>
              <a:ea typeface="Roboto"/>
              <a:sym typeface="Roboto"/>
            </a:endParaRPr>
          </a:p>
        </p:txBody>
      </p:sp>
      <p:sp>
        <p:nvSpPr>
          <p:cNvPr id="8" name="Shape 316">
            <a:extLst>
              <a:ext uri="{FF2B5EF4-FFF2-40B4-BE49-F238E27FC236}">
                <a16:creationId xmlns:a16="http://schemas.microsoft.com/office/drawing/2014/main" id="{50A78D15-85AF-41F7-B5B7-35B32799ACBD}"/>
              </a:ext>
            </a:extLst>
          </p:cNvPr>
          <p:cNvSpPr txBox="1"/>
          <p:nvPr/>
        </p:nvSpPr>
        <p:spPr>
          <a:xfrm>
            <a:off x="223493" y="3675076"/>
            <a:ext cx="1662938" cy="138751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sz="1200" b="1" dirty="0">
                <a:latin typeface="Roboto"/>
                <a:ea typeface="Roboto"/>
                <a:sym typeface="Roboto"/>
              </a:rPr>
              <a:t>Purchase</a:t>
            </a:r>
          </a:p>
          <a:p>
            <a:pPr marL="285750" lvl="0" indent="-285750" eaLnBrk="0" fontAlgn="base" hangingPunct="0">
              <a:spcBef>
                <a:spcPct val="0"/>
              </a:spcBef>
              <a:spcAft>
                <a:spcPct val="0"/>
              </a:spcAft>
              <a:buClrTx/>
              <a:buFont typeface="Arial" panose="020B0604020202020204" pitchFamily="34" charset="0"/>
              <a:buChar char="•"/>
            </a:pPr>
            <a:r>
              <a:rPr lang="en-US" sz="1200" dirty="0" err="1">
                <a:latin typeface="Roboto"/>
                <a:ea typeface="Roboto"/>
                <a:sym typeface="Roboto"/>
              </a:rPr>
              <a:t>User_id</a:t>
            </a:r>
            <a:endParaRPr lang="en-US" sz="1200" dirty="0">
              <a:latin typeface="Roboto"/>
              <a:ea typeface="Roboto"/>
              <a:sym typeface="Roboto"/>
            </a:endParaRPr>
          </a:p>
          <a:p>
            <a:pPr marL="285750" lvl="0" indent="-285750" eaLnBrk="0" fontAlgn="base" hangingPunct="0">
              <a:spcBef>
                <a:spcPct val="0"/>
              </a:spcBef>
              <a:spcAft>
                <a:spcPct val="0"/>
              </a:spcAft>
              <a:buClrTx/>
              <a:buFont typeface="Arial" panose="020B0604020202020204" pitchFamily="34" charset="0"/>
              <a:buChar char="•"/>
            </a:pPr>
            <a:r>
              <a:rPr lang="en-US" sz="1200" dirty="0" err="1">
                <a:latin typeface="Roboto"/>
                <a:ea typeface="Roboto"/>
                <a:sym typeface="Roboto"/>
              </a:rPr>
              <a:t>Product_id</a:t>
            </a:r>
            <a:endParaRPr lang="en-US" sz="1200" dirty="0">
              <a:latin typeface="Roboto"/>
              <a:ea typeface="Roboto"/>
              <a:sym typeface="Roboto"/>
            </a:endParaRPr>
          </a:p>
          <a:p>
            <a:pPr marL="285750" lvl="0" indent="-285750" eaLnBrk="0" fontAlgn="base" hangingPunct="0">
              <a:spcBef>
                <a:spcPct val="0"/>
              </a:spcBef>
              <a:spcAft>
                <a:spcPct val="0"/>
              </a:spcAft>
              <a:buClrTx/>
              <a:buFont typeface="Arial" panose="020B0604020202020204" pitchFamily="34" charset="0"/>
              <a:buChar char="•"/>
            </a:pPr>
            <a:r>
              <a:rPr lang="en-US" sz="1200" dirty="0">
                <a:latin typeface="Roboto"/>
                <a:ea typeface="Roboto"/>
                <a:sym typeface="Roboto"/>
              </a:rPr>
              <a:t>Style</a:t>
            </a:r>
          </a:p>
          <a:p>
            <a:pPr marL="285750" lvl="0" indent="-285750" eaLnBrk="0" fontAlgn="base" hangingPunct="0">
              <a:spcBef>
                <a:spcPct val="0"/>
              </a:spcBef>
              <a:spcAft>
                <a:spcPct val="0"/>
              </a:spcAft>
              <a:buClrTx/>
              <a:buFont typeface="Arial" panose="020B0604020202020204" pitchFamily="34" charset="0"/>
              <a:buChar char="•"/>
            </a:pPr>
            <a:r>
              <a:rPr lang="en-US" sz="1200" dirty="0" err="1">
                <a:latin typeface="Roboto"/>
                <a:ea typeface="Roboto"/>
                <a:sym typeface="Roboto"/>
              </a:rPr>
              <a:t>Model_name</a:t>
            </a:r>
            <a:endParaRPr lang="en-US" sz="1200" dirty="0">
              <a:latin typeface="Roboto"/>
              <a:ea typeface="Roboto"/>
              <a:sym typeface="Roboto"/>
            </a:endParaRPr>
          </a:p>
          <a:p>
            <a:pPr marL="285750" lvl="0" indent="-285750" eaLnBrk="0" fontAlgn="base" hangingPunct="0">
              <a:spcBef>
                <a:spcPct val="0"/>
              </a:spcBef>
              <a:spcAft>
                <a:spcPct val="0"/>
              </a:spcAft>
              <a:buClrTx/>
              <a:buFont typeface="Arial" panose="020B0604020202020204" pitchFamily="34" charset="0"/>
              <a:buChar char="•"/>
            </a:pPr>
            <a:r>
              <a:rPr lang="en-US" sz="1200" dirty="0">
                <a:latin typeface="Roboto"/>
                <a:ea typeface="Roboto"/>
                <a:sym typeface="Roboto"/>
              </a:rPr>
              <a:t>Color</a:t>
            </a:r>
          </a:p>
          <a:p>
            <a:pPr marL="285750" lvl="0" indent="-285750" eaLnBrk="0" fontAlgn="base" hangingPunct="0">
              <a:spcBef>
                <a:spcPct val="0"/>
              </a:spcBef>
              <a:spcAft>
                <a:spcPct val="0"/>
              </a:spcAft>
              <a:buClrTx/>
              <a:buFont typeface="Arial" panose="020B0604020202020204" pitchFamily="34" charset="0"/>
              <a:buChar char="•"/>
            </a:pPr>
            <a:r>
              <a:rPr lang="en-US" sz="1200" dirty="0">
                <a:latin typeface="Roboto"/>
                <a:ea typeface="Roboto"/>
                <a:sym typeface="Roboto"/>
              </a:rPr>
              <a:t>Price</a:t>
            </a:r>
          </a:p>
          <a:p>
            <a:pPr marL="285750" lvl="0" indent="-285750" eaLnBrk="0" fontAlgn="base" hangingPunct="0">
              <a:spcBef>
                <a:spcPct val="0"/>
              </a:spcBef>
              <a:spcAft>
                <a:spcPct val="0"/>
              </a:spcAft>
              <a:buClrTx/>
              <a:buFont typeface="Arial" panose="020B0604020202020204" pitchFamily="34" charset="0"/>
              <a:buChar char="•"/>
            </a:pPr>
            <a:endParaRPr lang="en-US" sz="1200" dirty="0">
              <a:latin typeface="Roboto"/>
              <a:ea typeface="Roboto"/>
              <a:sym typeface="Roboto"/>
            </a:endParaRPr>
          </a:p>
        </p:txBody>
      </p:sp>
      <p:sp>
        <p:nvSpPr>
          <p:cNvPr id="3" name="Arrow: Right 2">
            <a:extLst>
              <a:ext uri="{FF2B5EF4-FFF2-40B4-BE49-F238E27FC236}">
                <a16:creationId xmlns:a16="http://schemas.microsoft.com/office/drawing/2014/main" id="{EEA30DC1-B650-475F-985D-CB34F8E88E41}"/>
              </a:ext>
            </a:extLst>
          </p:cNvPr>
          <p:cNvSpPr/>
          <p:nvPr/>
        </p:nvSpPr>
        <p:spPr>
          <a:xfrm>
            <a:off x="1982548" y="2767296"/>
            <a:ext cx="178025" cy="84020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0794D49B-0808-4055-A250-2307111352BC}"/>
              </a:ext>
            </a:extLst>
          </p:cNvPr>
          <p:cNvGraphicFramePr>
            <a:graphicFrameLocks noGrp="1"/>
          </p:cNvGraphicFramePr>
          <p:nvPr>
            <p:extLst>
              <p:ext uri="{D42A27DB-BD31-4B8C-83A1-F6EECF244321}">
                <p14:modId xmlns:p14="http://schemas.microsoft.com/office/powerpoint/2010/main" val="523178294"/>
              </p:ext>
            </p:extLst>
          </p:nvPr>
        </p:nvGraphicFramePr>
        <p:xfrm>
          <a:off x="2303216" y="1571930"/>
          <a:ext cx="6717942" cy="1454150"/>
        </p:xfrm>
        <a:graphic>
          <a:graphicData uri="http://schemas.openxmlformats.org/drawingml/2006/table">
            <a:tbl>
              <a:tblPr>
                <a:tableStyleId>{41C52BF7-F10D-42DD-8479-FF2DDF1A0279}</a:tableStyleId>
              </a:tblPr>
              <a:tblGrid>
                <a:gridCol w="2995339">
                  <a:extLst>
                    <a:ext uri="{9D8B030D-6E8A-4147-A177-3AD203B41FA5}">
                      <a16:colId xmlns:a16="http://schemas.microsoft.com/office/drawing/2014/main" val="3744527973"/>
                    </a:ext>
                  </a:extLst>
                </a:gridCol>
                <a:gridCol w="1294282">
                  <a:extLst>
                    <a:ext uri="{9D8B030D-6E8A-4147-A177-3AD203B41FA5}">
                      <a16:colId xmlns:a16="http://schemas.microsoft.com/office/drawing/2014/main" val="958470518"/>
                    </a:ext>
                  </a:extLst>
                </a:gridCol>
                <a:gridCol w="1269631">
                  <a:extLst>
                    <a:ext uri="{9D8B030D-6E8A-4147-A177-3AD203B41FA5}">
                      <a16:colId xmlns:a16="http://schemas.microsoft.com/office/drawing/2014/main" val="4069623978"/>
                    </a:ext>
                  </a:extLst>
                </a:gridCol>
                <a:gridCol w="1158690">
                  <a:extLst>
                    <a:ext uri="{9D8B030D-6E8A-4147-A177-3AD203B41FA5}">
                      <a16:colId xmlns:a16="http://schemas.microsoft.com/office/drawing/2014/main" val="2913510763"/>
                    </a:ext>
                  </a:extLst>
                </a:gridCol>
              </a:tblGrid>
              <a:tr h="533400">
                <a:tc>
                  <a:txBody>
                    <a:bodyPr/>
                    <a:lstStyle/>
                    <a:p>
                      <a:pPr algn="l" rtl="0" fontAlgn="ctr"/>
                      <a:r>
                        <a:rPr lang="en-US" sz="1100" b="1" u="none" strike="noStrike" dirty="0" err="1">
                          <a:solidFill>
                            <a:schemeClr val="bg1"/>
                          </a:solidFill>
                          <a:effectLst/>
                        </a:rPr>
                        <a:t>User_id</a:t>
                      </a:r>
                      <a:endParaRPr lang="en-US" sz="1100" b="1" i="0" u="none" strike="noStrike" dirty="0">
                        <a:solidFill>
                          <a:schemeClr val="bg1"/>
                        </a:solidFill>
                        <a:effectLst/>
                        <a:latin typeface="Arial" panose="020B0604020202020204" pitchFamily="34" charset="0"/>
                      </a:endParaRPr>
                    </a:p>
                  </a:txBody>
                  <a:tcPr marL="6163" marR="6163" marT="6350" marB="0" anchor="ctr">
                    <a:solidFill>
                      <a:srgbClr val="476274"/>
                    </a:solidFill>
                  </a:tcPr>
                </a:tc>
                <a:tc>
                  <a:txBody>
                    <a:bodyPr/>
                    <a:lstStyle/>
                    <a:p>
                      <a:pPr algn="l" rtl="0" fontAlgn="ctr"/>
                      <a:r>
                        <a:rPr lang="en-US" sz="1100" b="1" u="none" strike="noStrike">
                          <a:solidFill>
                            <a:schemeClr val="bg1"/>
                          </a:solidFill>
                          <a:effectLst/>
                        </a:rPr>
                        <a:t>is_home_try_on</a:t>
                      </a:r>
                      <a:endParaRPr lang="en-US" sz="1100" b="1" i="0" u="none" strike="noStrike">
                        <a:solidFill>
                          <a:schemeClr val="bg1"/>
                        </a:solidFill>
                        <a:effectLst/>
                        <a:latin typeface="Arial" panose="020B0604020202020204" pitchFamily="34" charset="0"/>
                      </a:endParaRPr>
                    </a:p>
                  </a:txBody>
                  <a:tcPr marL="6163" marR="6163" marT="6350" marB="0" anchor="ctr">
                    <a:solidFill>
                      <a:srgbClr val="476274"/>
                    </a:solidFill>
                  </a:tcPr>
                </a:tc>
                <a:tc>
                  <a:txBody>
                    <a:bodyPr/>
                    <a:lstStyle/>
                    <a:p>
                      <a:pPr algn="l" rtl="0" fontAlgn="ctr"/>
                      <a:r>
                        <a:rPr lang="en-US" sz="1100" b="1" u="none" strike="noStrike">
                          <a:solidFill>
                            <a:schemeClr val="bg1"/>
                          </a:solidFill>
                          <a:effectLst/>
                        </a:rPr>
                        <a:t>number_of_pairs</a:t>
                      </a:r>
                      <a:endParaRPr lang="en-US" sz="1100" b="1" i="0" u="none" strike="noStrike">
                        <a:solidFill>
                          <a:schemeClr val="bg1"/>
                        </a:solidFill>
                        <a:effectLst/>
                        <a:latin typeface="Arial" panose="020B0604020202020204" pitchFamily="34" charset="0"/>
                      </a:endParaRPr>
                    </a:p>
                  </a:txBody>
                  <a:tcPr marL="6163" marR="6163" marT="6350" marB="0" anchor="ctr">
                    <a:solidFill>
                      <a:srgbClr val="476274"/>
                    </a:solidFill>
                  </a:tcPr>
                </a:tc>
                <a:tc>
                  <a:txBody>
                    <a:bodyPr/>
                    <a:lstStyle/>
                    <a:p>
                      <a:pPr algn="l" rtl="0" fontAlgn="ctr"/>
                      <a:r>
                        <a:rPr lang="en-US" sz="1100" b="1" u="none" strike="noStrike" dirty="0" err="1">
                          <a:solidFill>
                            <a:schemeClr val="bg1"/>
                          </a:solidFill>
                          <a:effectLst/>
                        </a:rPr>
                        <a:t>is_purchased</a:t>
                      </a:r>
                      <a:endParaRPr lang="en-US" sz="1100" b="1" i="0" u="none" strike="noStrike" dirty="0">
                        <a:solidFill>
                          <a:schemeClr val="bg1"/>
                        </a:solidFill>
                        <a:effectLst/>
                        <a:latin typeface="Arial" panose="020B0604020202020204" pitchFamily="34" charset="0"/>
                      </a:endParaRPr>
                    </a:p>
                  </a:txBody>
                  <a:tcPr marL="6163" marR="6163" marT="6350" marB="0" anchor="ctr">
                    <a:solidFill>
                      <a:srgbClr val="476274"/>
                    </a:solidFill>
                  </a:tcPr>
                </a:tc>
                <a:extLst>
                  <a:ext uri="{0D108BD9-81ED-4DB2-BD59-A6C34878D82A}">
                    <a16:rowId xmlns:a16="http://schemas.microsoft.com/office/drawing/2014/main" val="3497777151"/>
                  </a:ext>
                </a:extLst>
              </a:tr>
              <a:tr h="184150">
                <a:tc>
                  <a:txBody>
                    <a:bodyPr/>
                    <a:lstStyle/>
                    <a:p>
                      <a:pPr algn="l" rtl="0" fontAlgn="ctr"/>
                      <a:r>
                        <a:rPr lang="en-US" sz="1100" u="none" strike="noStrike">
                          <a:effectLst/>
                        </a:rPr>
                        <a:t>4e8118dc-bb3d-49bf-85fc-cca8d83232ac</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1</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3 pairs</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0</a:t>
                      </a:r>
                      <a:endParaRPr lang="en-US" sz="1100" b="0" i="0" u="none" strike="noStrike">
                        <a:solidFill>
                          <a:srgbClr val="525252"/>
                        </a:solidFill>
                        <a:effectLst/>
                        <a:latin typeface="Arial" panose="020B0604020202020204" pitchFamily="34" charset="0"/>
                      </a:endParaRPr>
                    </a:p>
                  </a:txBody>
                  <a:tcPr marL="6163" marR="6163" marT="6350" marB="0" anchor="ctr"/>
                </a:tc>
                <a:extLst>
                  <a:ext uri="{0D108BD9-81ED-4DB2-BD59-A6C34878D82A}">
                    <a16:rowId xmlns:a16="http://schemas.microsoft.com/office/drawing/2014/main" val="3465906221"/>
                  </a:ext>
                </a:extLst>
              </a:tr>
              <a:tr h="184150">
                <a:tc>
                  <a:txBody>
                    <a:bodyPr/>
                    <a:lstStyle/>
                    <a:p>
                      <a:pPr algn="l" rtl="0" fontAlgn="ctr"/>
                      <a:r>
                        <a:rPr lang="en-US" sz="1100" u="none" strike="noStrike">
                          <a:effectLst/>
                        </a:rPr>
                        <a:t>291f1cca-e507-48be-b063-002b14906468</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1</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3 pairs</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1</a:t>
                      </a:r>
                      <a:endParaRPr lang="en-US" sz="1100" b="0" i="0" u="none" strike="noStrike">
                        <a:solidFill>
                          <a:srgbClr val="525252"/>
                        </a:solidFill>
                        <a:effectLst/>
                        <a:latin typeface="Arial" panose="020B0604020202020204" pitchFamily="34" charset="0"/>
                      </a:endParaRPr>
                    </a:p>
                  </a:txBody>
                  <a:tcPr marL="6163" marR="6163" marT="6350" marB="0" anchor="ctr"/>
                </a:tc>
                <a:extLst>
                  <a:ext uri="{0D108BD9-81ED-4DB2-BD59-A6C34878D82A}">
                    <a16:rowId xmlns:a16="http://schemas.microsoft.com/office/drawing/2014/main" val="1806535526"/>
                  </a:ext>
                </a:extLst>
              </a:tr>
              <a:tr h="184150">
                <a:tc>
                  <a:txBody>
                    <a:bodyPr/>
                    <a:lstStyle/>
                    <a:p>
                      <a:pPr algn="l" rtl="0" fontAlgn="ctr"/>
                      <a:r>
                        <a:rPr lang="en-US" sz="1100" u="none" strike="noStrike">
                          <a:effectLst/>
                        </a:rPr>
                        <a:t>75122300-0736-4087-b6d8-c0c5373a1a04</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0</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0</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0</a:t>
                      </a:r>
                      <a:endParaRPr lang="en-US" sz="1100" b="0" i="0" u="none" strike="noStrike">
                        <a:solidFill>
                          <a:srgbClr val="525252"/>
                        </a:solidFill>
                        <a:effectLst/>
                        <a:latin typeface="Arial" panose="020B0604020202020204" pitchFamily="34" charset="0"/>
                      </a:endParaRPr>
                    </a:p>
                  </a:txBody>
                  <a:tcPr marL="6163" marR="6163" marT="6350" marB="0" anchor="ctr"/>
                </a:tc>
                <a:extLst>
                  <a:ext uri="{0D108BD9-81ED-4DB2-BD59-A6C34878D82A}">
                    <a16:rowId xmlns:a16="http://schemas.microsoft.com/office/drawing/2014/main" val="978799990"/>
                  </a:ext>
                </a:extLst>
              </a:tr>
              <a:tr h="184150">
                <a:tc>
                  <a:txBody>
                    <a:bodyPr/>
                    <a:lstStyle/>
                    <a:p>
                      <a:pPr algn="l" rtl="0" fontAlgn="ctr"/>
                      <a:r>
                        <a:rPr lang="en-US" sz="1100" u="none" strike="noStrike">
                          <a:effectLst/>
                        </a:rPr>
                        <a:t>75bc6ebd-40cd-4e1d-a301-27ddd93b12e2</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1</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5 pairs</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0</a:t>
                      </a:r>
                      <a:endParaRPr lang="en-US" sz="1100" b="0" i="0" u="none" strike="noStrike">
                        <a:solidFill>
                          <a:srgbClr val="525252"/>
                        </a:solidFill>
                        <a:effectLst/>
                        <a:latin typeface="Arial" panose="020B0604020202020204" pitchFamily="34" charset="0"/>
                      </a:endParaRPr>
                    </a:p>
                  </a:txBody>
                  <a:tcPr marL="6163" marR="6163" marT="6350" marB="0" anchor="ctr"/>
                </a:tc>
                <a:extLst>
                  <a:ext uri="{0D108BD9-81ED-4DB2-BD59-A6C34878D82A}">
                    <a16:rowId xmlns:a16="http://schemas.microsoft.com/office/drawing/2014/main" val="1031038158"/>
                  </a:ext>
                </a:extLst>
              </a:tr>
              <a:tr h="184150">
                <a:tc>
                  <a:txBody>
                    <a:bodyPr/>
                    <a:lstStyle/>
                    <a:p>
                      <a:pPr algn="l" rtl="0" fontAlgn="ctr"/>
                      <a:r>
                        <a:rPr lang="en-US" sz="1100" u="none" strike="noStrike">
                          <a:effectLst/>
                        </a:rPr>
                        <a:t>ce965c4d-7a2b-4db6-9847-601747fa7812</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1</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a:effectLst/>
                        </a:rPr>
                        <a:t>3 pairs</a:t>
                      </a:r>
                      <a:endParaRPr lang="en-US" sz="1100" b="0" i="0" u="none" strike="noStrike">
                        <a:solidFill>
                          <a:srgbClr val="525252"/>
                        </a:solidFill>
                        <a:effectLst/>
                        <a:latin typeface="Arial" panose="020B0604020202020204" pitchFamily="34" charset="0"/>
                      </a:endParaRPr>
                    </a:p>
                  </a:txBody>
                  <a:tcPr marL="6163" marR="6163" marT="6350" marB="0" anchor="ctr"/>
                </a:tc>
                <a:tc>
                  <a:txBody>
                    <a:bodyPr/>
                    <a:lstStyle/>
                    <a:p>
                      <a:pPr algn="l" rtl="0" fontAlgn="ctr"/>
                      <a:r>
                        <a:rPr lang="en-US" sz="1100" u="none" strike="noStrike" dirty="0">
                          <a:effectLst/>
                        </a:rPr>
                        <a:t>1</a:t>
                      </a:r>
                      <a:endParaRPr lang="en-US" sz="1100" b="0" i="0" u="none" strike="noStrike" dirty="0">
                        <a:solidFill>
                          <a:srgbClr val="525252"/>
                        </a:solidFill>
                        <a:effectLst/>
                        <a:latin typeface="Arial" panose="020B0604020202020204" pitchFamily="34" charset="0"/>
                      </a:endParaRPr>
                    </a:p>
                  </a:txBody>
                  <a:tcPr marL="6163" marR="6163" marT="6350" marB="0" anchor="ctr"/>
                </a:tc>
                <a:extLst>
                  <a:ext uri="{0D108BD9-81ED-4DB2-BD59-A6C34878D82A}">
                    <a16:rowId xmlns:a16="http://schemas.microsoft.com/office/drawing/2014/main" val="2020773843"/>
                  </a:ext>
                </a:extLst>
              </a:tr>
            </a:tbl>
          </a:graphicData>
        </a:graphic>
      </p:graphicFrame>
      <p:sp>
        <p:nvSpPr>
          <p:cNvPr id="11" name="Shape 323">
            <a:extLst>
              <a:ext uri="{FF2B5EF4-FFF2-40B4-BE49-F238E27FC236}">
                <a16:creationId xmlns:a16="http://schemas.microsoft.com/office/drawing/2014/main" id="{76363A9D-0096-40DC-84D3-4BE64B4E7131}"/>
              </a:ext>
            </a:extLst>
          </p:cNvPr>
          <p:cNvSpPr txBox="1"/>
          <p:nvPr/>
        </p:nvSpPr>
        <p:spPr>
          <a:xfrm>
            <a:off x="2303216" y="3196731"/>
            <a:ext cx="6746784" cy="1750994"/>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SQL Code: </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quiz q </a:t>
            </a:r>
          </a:p>
          <a:p>
            <a:pPr lvl="0">
              <a:buClr>
                <a:schemeClr val="dk1"/>
              </a:buClr>
              <a:buSzPts val="11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h</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LEFT JOIN purchase p</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p:txBody>
      </p:sp>
    </p:spTree>
    <p:extLst>
      <p:ext uri="{BB962C8B-B14F-4D97-AF65-F5344CB8AC3E}">
        <p14:creationId xmlns:p14="http://schemas.microsoft.com/office/powerpoint/2010/main" val="2129642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buSzPts val="4800"/>
            </a:pPr>
            <a:r>
              <a:rPr lang="en" sz="4000" b="0" i="0" u="none" strike="noStrike" cap="none" dirty="0">
                <a:solidFill>
                  <a:schemeClr val="lt1"/>
                </a:solidFill>
                <a:latin typeface="Roboto Black"/>
                <a:ea typeface="Roboto Black"/>
                <a:cs typeface="Roboto Black"/>
                <a:sym typeface="Roboto Black"/>
              </a:rPr>
              <a:t>4. </a:t>
            </a:r>
            <a:r>
              <a:rPr lang="en-US" sz="4000" dirty="0">
                <a:solidFill>
                  <a:schemeClr val="lt1"/>
                </a:solidFill>
                <a:latin typeface="Roboto Black"/>
                <a:ea typeface="Roboto Black"/>
                <a:cs typeface="Roboto Black"/>
                <a:sym typeface="Roboto Black"/>
              </a:rPr>
              <a:t>Summary</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3850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Summary: Quiz Funnel and </a:t>
            </a:r>
            <a:r>
              <a:rPr lang="en-US" sz="2400" b="1" dirty="0">
                <a:solidFill>
                  <a:srgbClr val="295269"/>
                </a:solidFill>
                <a:latin typeface="Roboto"/>
                <a:ea typeface="Roboto"/>
                <a:cs typeface="Roboto"/>
                <a:sym typeface="Roboto"/>
              </a:rPr>
              <a:t>Home Try-On A/B Test</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90674" y="1188625"/>
            <a:ext cx="8520599" cy="321002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1" i="0" u="none" strike="noStrike" cap="none" dirty="0">
                <a:solidFill>
                  <a:srgbClr val="000000"/>
                </a:solidFill>
                <a:latin typeface="Roboto"/>
                <a:ea typeface="Roboto"/>
                <a:cs typeface="Roboto"/>
                <a:sym typeface="Roboto"/>
              </a:rPr>
              <a:t>Quiz Funnel</a:t>
            </a:r>
            <a:endParaRPr lang="en-US" sz="1200" b="1" dirty="0">
              <a:latin typeface="Roboto"/>
              <a:ea typeface="Roboto"/>
              <a:cs typeface="Roboto"/>
              <a:sym typeface="Roboto"/>
            </a:endParaRPr>
          </a:p>
          <a:p>
            <a:pPr marL="228600" indent="-22860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Overall, the Warby Parker’s online survey has a good completion rate with users are navigating through the questions at 75-95% completion in each stage</a:t>
            </a:r>
          </a:p>
          <a:p>
            <a:pPr marL="228600" indent="-22860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Areas of improvement are in questions 3 and 5 (“Which shapes do you like?” and “When was your last eye exam?”), which have lower completion rates</a:t>
            </a:r>
          </a:p>
          <a:p>
            <a:pPr marL="228600" indent="-228600">
              <a:lnSpc>
                <a:spcPct val="115000"/>
              </a:lnSpc>
              <a:buClr>
                <a:schemeClr val="dk1"/>
              </a:buClr>
              <a:buSzPts val="1100"/>
              <a:buFont typeface="Arial" panose="020B0604020202020204" pitchFamily="34" charset="0"/>
              <a:buChar char="•"/>
            </a:pPr>
            <a:r>
              <a:rPr lang="en-US" sz="1200" b="1" dirty="0">
                <a:latin typeface="Roboto"/>
                <a:ea typeface="Roboto"/>
                <a:cs typeface="Roboto"/>
                <a:sym typeface="Roboto"/>
              </a:rPr>
              <a:t>Consideration for marketing and website team: </a:t>
            </a:r>
            <a:r>
              <a:rPr lang="en-US" sz="1200" dirty="0">
                <a:latin typeface="Roboto"/>
                <a:ea typeface="Roboto"/>
                <a:cs typeface="Roboto"/>
                <a:sym typeface="Roboto"/>
              </a:rPr>
              <a:t>Possible improvement could be adding “nudge” texts in the quiz, such as “We’ll take your best guess!” for the eye exam question. Q5 is especially critical to make sure it leads to home trial</a:t>
            </a:r>
          </a:p>
          <a:p>
            <a:pPr marL="0" marR="0" lvl="0" indent="0" algn="l" rtl="0">
              <a:lnSpc>
                <a:spcPct val="115000"/>
              </a:lnSpc>
              <a:spcBef>
                <a:spcPts val="0"/>
              </a:spcBef>
              <a:spcAft>
                <a:spcPts val="0"/>
              </a:spcAft>
              <a:buClr>
                <a:schemeClr val="dk1"/>
              </a:buClr>
              <a:buSzPts val="1100"/>
              <a:buFont typeface="Arial"/>
              <a:buNone/>
            </a:pPr>
            <a:endParaRPr lang="en-US" sz="1200" b="1"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sz="1200" b="1" dirty="0">
                <a:latin typeface="Roboto"/>
                <a:ea typeface="Roboto"/>
                <a:cs typeface="Roboto"/>
                <a:sym typeface="Roboto"/>
              </a:rPr>
              <a:t>Home Try-On A/B Test</a:t>
            </a:r>
          </a:p>
          <a:p>
            <a:pPr marL="228600" marR="0" lvl="0" indent="-22860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Wingdings" panose="05000000000000000000" pitchFamily="2" charset="2"/>
              </a:rPr>
              <a:t>When comparing home trials with 3 pairs vs 5 pairs, </a:t>
            </a:r>
            <a:r>
              <a:rPr lang="en-US" sz="1200" b="1" i="0" u="none" strike="noStrike" cap="none" dirty="0">
                <a:solidFill>
                  <a:srgbClr val="000000"/>
                </a:solidFill>
                <a:latin typeface="Roboto"/>
                <a:ea typeface="Roboto"/>
                <a:cs typeface="Roboto"/>
                <a:sym typeface="Wingdings" panose="05000000000000000000" pitchFamily="2" charset="2"/>
              </a:rPr>
              <a:t>5 pairs had a higher conversion rate to purchase of 59.4%,</a:t>
            </a:r>
            <a:r>
              <a:rPr lang="en-US" sz="1200" b="0" i="0" u="none" strike="noStrike" cap="none" dirty="0">
                <a:solidFill>
                  <a:srgbClr val="000000"/>
                </a:solidFill>
                <a:latin typeface="Roboto"/>
                <a:ea typeface="Roboto"/>
                <a:cs typeface="Roboto"/>
                <a:sym typeface="Wingdings" panose="05000000000000000000" pitchFamily="2" charset="2"/>
              </a:rPr>
              <a:t> 8.8 pts higher than with 3 pairs  </a:t>
            </a:r>
          </a:p>
          <a:p>
            <a:pPr marL="228600" marR="0" lvl="0" indent="-228600" algn="l" rtl="0">
              <a:lnSpc>
                <a:spcPct val="115000"/>
              </a:lnSpc>
              <a:spcBef>
                <a:spcPts val="0"/>
              </a:spcBef>
              <a:spcAft>
                <a:spcPts val="0"/>
              </a:spcAft>
              <a:buClr>
                <a:schemeClr val="dk1"/>
              </a:buClr>
              <a:buSzPts val="1100"/>
              <a:buFont typeface="Arial" panose="020B0604020202020204" pitchFamily="34" charset="0"/>
              <a:buChar char="•"/>
            </a:pPr>
            <a:r>
              <a:rPr lang="en-US" sz="1200" b="1" dirty="0">
                <a:latin typeface="Roboto"/>
                <a:ea typeface="Roboto"/>
                <a:cs typeface="Roboto"/>
                <a:sym typeface="Wingdings" panose="05000000000000000000" pitchFamily="2" charset="2"/>
              </a:rPr>
              <a:t>Implication to marketing and operations: </a:t>
            </a:r>
            <a:r>
              <a:rPr lang="en-US" sz="1200" dirty="0">
                <a:latin typeface="Roboto"/>
                <a:ea typeface="Roboto"/>
                <a:cs typeface="Roboto"/>
                <a:sym typeface="Wingdings" panose="05000000000000000000" pitchFamily="2" charset="2"/>
              </a:rPr>
              <a:t>Marketing should further explore whether users want a default of 5 pairs or would like to have an option of 3 pairs. Operations should understand cost and process implications of switching to shipping 5 pairs. </a:t>
            </a:r>
            <a:endParaRPr lang="en-US" sz="1200" b="0" i="0" u="none" strike="noStrike" cap="none" dirty="0">
              <a:solidFill>
                <a:srgbClr val="000000"/>
              </a:solidFill>
              <a:latin typeface="Roboto"/>
              <a:ea typeface="Roboto"/>
              <a:cs typeface="Roboto"/>
              <a:sym typeface="Wingdings" panose="05000000000000000000" pitchFamily="2" charset="2"/>
            </a:endParaRPr>
          </a:p>
          <a:p>
            <a:pPr marL="228600" marR="0" lvl="0" indent="-228600" algn="l" rtl="0">
              <a:lnSpc>
                <a:spcPct val="115000"/>
              </a:lnSpc>
              <a:spcBef>
                <a:spcPts val="0"/>
              </a:spcBef>
              <a:spcAft>
                <a:spcPts val="0"/>
              </a:spcAft>
              <a:buClr>
                <a:schemeClr val="dk1"/>
              </a:buClr>
              <a:buSzPts val="1100"/>
              <a:buFont typeface="Arial" panose="020B0604020202020204" pitchFamily="34" charset="0"/>
              <a:buChar char="•"/>
            </a:pPr>
            <a:endParaRPr lang="en-US" sz="1200" b="0" i="0" u="none" strike="noStrike" cap="none" dirty="0">
              <a:solidFill>
                <a:srgbClr val="000000"/>
              </a:solidFill>
              <a:latin typeface="Roboto"/>
              <a:ea typeface="Roboto"/>
              <a:cs typeface="Roboto"/>
              <a:sym typeface="Wingdings" panose="05000000000000000000" pitchFamily="2" charset="2"/>
            </a:endParaRPr>
          </a:p>
          <a:p>
            <a:pPr marL="228600" marR="0" lvl="0" indent="-228600" algn="l" rtl="0">
              <a:lnSpc>
                <a:spcPct val="115000"/>
              </a:lnSpc>
              <a:spcBef>
                <a:spcPts val="0"/>
              </a:spcBef>
              <a:spcAft>
                <a:spcPts val="0"/>
              </a:spcAft>
              <a:buClr>
                <a:schemeClr val="dk1"/>
              </a:buClr>
              <a:buSzPts val="1100"/>
              <a:buFont typeface="+mj-lt"/>
              <a:buAutoNum type="alphaLcParenR"/>
            </a:pPr>
            <a:endParaRPr lang="en-US" sz="1200" b="0" i="0" u="none" strike="noStrike" cap="none" dirty="0">
              <a:solidFill>
                <a:srgbClr val="000000"/>
              </a:solidFill>
              <a:latin typeface="Roboto"/>
              <a:ea typeface="Roboto"/>
              <a:cs typeface="Roboto"/>
              <a:sym typeface="Roboto"/>
            </a:endParaRPr>
          </a:p>
        </p:txBody>
      </p:sp>
      <p:sp>
        <p:nvSpPr>
          <p:cNvPr id="2" name="Slide Number Placeholder 1">
            <a:extLst>
              <a:ext uri="{FF2B5EF4-FFF2-40B4-BE49-F238E27FC236}">
                <a16:creationId xmlns:a16="http://schemas.microsoft.com/office/drawing/2014/main" id="{E04CEE1D-B303-439C-AC54-4446C5FEE2F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96030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a:solidFill>
                  <a:srgbClr val="295269"/>
                </a:solidFill>
                <a:latin typeface="Roboto"/>
                <a:ea typeface="Roboto"/>
                <a:cs typeface="Roboto"/>
                <a:sym typeface="Roboto"/>
              </a:rPr>
              <a:t>Example Table of Contents</a:t>
            </a:r>
            <a:endParaRPr sz="2800" b="1" i="0" u="none" strike="noStrike" cap="none">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Background : </a:t>
            </a:r>
            <a:r>
              <a:rPr lang="en" sz="2400" dirty="0">
                <a:solidFill>
                  <a:srgbClr val="222222"/>
                </a:solidFill>
                <a:highlight>
                  <a:srgbClr val="FFFFFF"/>
                </a:highlight>
                <a:latin typeface="Roboto"/>
                <a:ea typeface="Roboto"/>
                <a:cs typeface="Roboto"/>
                <a:sym typeface="Roboto"/>
              </a:rPr>
              <a:t>Warby Parker’</a:t>
            </a:r>
            <a:r>
              <a:rPr lang="en-US" sz="2400" dirty="0">
                <a:solidFill>
                  <a:srgbClr val="222222"/>
                </a:solidFill>
                <a:highlight>
                  <a:srgbClr val="FFFFFF"/>
                </a:highlight>
                <a:latin typeface="Roboto"/>
                <a:ea typeface="Roboto"/>
                <a:cs typeface="Roboto"/>
                <a:sym typeface="Roboto"/>
              </a:rPr>
              <a:t>s survey and home trial </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Quiz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Home Try-On </a:t>
            </a:r>
            <a:r>
              <a:rPr lang="en-US" sz="2400" dirty="0">
                <a:solidFill>
                  <a:srgbClr val="222222"/>
                </a:solidFill>
                <a:highlight>
                  <a:srgbClr val="FFFFFF"/>
                </a:highlight>
                <a:latin typeface="Roboto"/>
                <a:ea typeface="Roboto"/>
                <a:cs typeface="Roboto"/>
                <a:sym typeface="Roboto"/>
              </a:rPr>
              <a:t>A/B Test</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b="0" i="0" u="none" strike="noStrike" cap="none" dirty="0">
                <a:solidFill>
                  <a:srgbClr val="222222"/>
                </a:solidFill>
                <a:highlight>
                  <a:srgbClr val="FFFFFF"/>
                </a:highlight>
                <a:latin typeface="Roboto"/>
                <a:ea typeface="Roboto"/>
                <a:cs typeface="Roboto"/>
                <a:sym typeface="Roboto"/>
              </a:rPr>
              <a:t>Summary</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buSzPts val="4800"/>
            </a:pPr>
            <a:r>
              <a:rPr lang="en" sz="4000" b="0" i="0" u="none" strike="noStrike" cap="none" dirty="0">
                <a:solidFill>
                  <a:schemeClr val="lt1"/>
                </a:solidFill>
                <a:latin typeface="Roboto Black"/>
                <a:ea typeface="Roboto Black"/>
                <a:cs typeface="Roboto Black"/>
                <a:sym typeface="Roboto Black"/>
              </a:rPr>
              <a:t>1. </a:t>
            </a:r>
            <a:r>
              <a:rPr lang="en-US" sz="4000" dirty="0">
                <a:solidFill>
                  <a:schemeClr val="lt1"/>
                </a:solidFill>
                <a:latin typeface="Roboto Black"/>
                <a:ea typeface="Roboto Black"/>
                <a:cs typeface="Roboto Black"/>
                <a:sym typeface="Roboto Black"/>
              </a:rPr>
              <a:t>Background : Warby Parker’s survey and home trial </a:t>
            </a:r>
          </a:p>
          <a:p>
            <a:pPr marL="0" marR="0" lvl="0" indent="0" rtl="0">
              <a:lnSpc>
                <a:spcPct val="100000"/>
              </a:lnSpc>
              <a:spcBef>
                <a:spcPts val="0"/>
              </a:spcBef>
              <a:spcAft>
                <a:spcPts val="0"/>
              </a:spcAft>
              <a:buClr>
                <a:srgbClr val="000000"/>
              </a:buClr>
              <a:buSzPts val="48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4195564"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Warby Parker’</a:t>
            </a:r>
            <a:r>
              <a:rPr lang="en-US" sz="2400" b="1" dirty="0">
                <a:solidFill>
                  <a:srgbClr val="295269"/>
                </a:solidFill>
                <a:latin typeface="Roboto"/>
                <a:ea typeface="Roboto"/>
                <a:cs typeface="Roboto"/>
                <a:sym typeface="Roboto"/>
              </a:rPr>
              <a:t>s survey and marketing funnel</a:t>
            </a:r>
          </a:p>
        </p:txBody>
      </p:sp>
      <p:sp>
        <p:nvSpPr>
          <p:cNvPr id="2" name="Slide Number Placeholder 1">
            <a:extLst>
              <a:ext uri="{FF2B5EF4-FFF2-40B4-BE49-F238E27FC236}">
                <a16:creationId xmlns:a16="http://schemas.microsoft.com/office/drawing/2014/main" id="{33FFD8F3-65DC-448F-AFA0-9E6E8020DDB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
        <p:nvSpPr>
          <p:cNvPr id="12" name="Shape 316">
            <a:extLst>
              <a:ext uri="{FF2B5EF4-FFF2-40B4-BE49-F238E27FC236}">
                <a16:creationId xmlns:a16="http://schemas.microsoft.com/office/drawing/2014/main" id="{B7305264-189A-4536-A92D-033F2BB244DD}"/>
              </a:ext>
            </a:extLst>
          </p:cNvPr>
          <p:cNvSpPr txBox="1"/>
          <p:nvPr/>
        </p:nvSpPr>
        <p:spPr>
          <a:xfrm>
            <a:off x="293342" y="1130225"/>
            <a:ext cx="4075243" cy="3532992"/>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b="1" dirty="0">
                <a:hlinkClick r:id="rId3"/>
              </a:rPr>
              <a:t>Warby Parker</a:t>
            </a:r>
            <a:r>
              <a:rPr lang="en-US" dirty="0"/>
              <a:t> is a transformative lifestyle brand with a lofty objective: to offer designer eyewear at a revolutionary price while leading the way for socially conscious businesses. </a:t>
            </a:r>
          </a:p>
          <a:p>
            <a:endParaRPr lang="en-US" dirty="0"/>
          </a:p>
          <a:p>
            <a:r>
              <a:rPr lang="en-US" dirty="0"/>
              <a:t>The marketing team would like to measure the effectiveness of Warby Parker’s online survey that helps customers narrow down trial preferences, lead to home trials and eventually a purchase. </a:t>
            </a:r>
          </a:p>
          <a:p>
            <a:endParaRPr lang="en-US" dirty="0"/>
          </a:p>
          <a:p>
            <a:r>
              <a:rPr lang="en-US" dirty="0"/>
              <a:t>We will look at the Quiz funnel to understand </a:t>
            </a:r>
            <a:r>
              <a:rPr lang="en-US" b="1" dirty="0"/>
              <a:t>user drop-off </a:t>
            </a:r>
            <a:r>
              <a:rPr lang="en-US" dirty="0"/>
              <a:t>and the Home Try-On funnel to understand the </a:t>
            </a:r>
            <a:r>
              <a:rPr lang="en-US" b="1" dirty="0"/>
              <a:t>impact of 3 pair vs 5 pair trials</a:t>
            </a:r>
            <a:r>
              <a:rPr lang="en-US" dirty="0"/>
              <a:t>. </a:t>
            </a:r>
          </a:p>
        </p:txBody>
      </p:sp>
      <p:pic>
        <p:nvPicPr>
          <p:cNvPr id="5" name="Picture 4">
            <a:extLst>
              <a:ext uri="{FF2B5EF4-FFF2-40B4-BE49-F238E27FC236}">
                <a16:creationId xmlns:a16="http://schemas.microsoft.com/office/drawing/2014/main" id="{2CFAFF28-6FF0-4354-A29D-A2908A2FD486}"/>
              </a:ext>
            </a:extLst>
          </p:cNvPr>
          <p:cNvPicPr>
            <a:picLocks noChangeAspect="1"/>
          </p:cNvPicPr>
          <p:nvPr/>
        </p:nvPicPr>
        <p:blipFill>
          <a:blip r:embed="rId4"/>
          <a:stretch>
            <a:fillRect/>
          </a:stretch>
        </p:blipFill>
        <p:spPr>
          <a:xfrm>
            <a:off x="5024205" y="711425"/>
            <a:ext cx="4119795" cy="3513079"/>
          </a:xfrm>
          <a:prstGeom prst="rect">
            <a:avLst/>
          </a:prstGeom>
        </p:spPr>
      </p:pic>
    </p:spTree>
    <p:extLst>
      <p:ext uri="{BB962C8B-B14F-4D97-AF65-F5344CB8AC3E}">
        <p14:creationId xmlns:p14="http://schemas.microsoft.com/office/powerpoint/2010/main" val="269279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buSzPts val="4800"/>
            </a:pPr>
            <a:r>
              <a:rPr lang="en" sz="4000" dirty="0">
                <a:solidFill>
                  <a:schemeClr val="lt1"/>
                </a:solidFill>
                <a:latin typeface="Roboto Black"/>
                <a:ea typeface="Roboto Black"/>
                <a:cs typeface="Roboto Black"/>
                <a:sym typeface="Roboto Black"/>
              </a:rPr>
              <a:t>2</a:t>
            </a:r>
            <a:r>
              <a:rPr lang="en" sz="4000" b="0" i="0" u="none" strike="noStrike" cap="none" dirty="0">
                <a:solidFill>
                  <a:schemeClr val="lt1"/>
                </a:solidFill>
                <a:latin typeface="Roboto Black"/>
                <a:ea typeface="Roboto Black"/>
                <a:cs typeface="Roboto Black"/>
                <a:sym typeface="Roboto Black"/>
              </a:rPr>
              <a:t>. </a:t>
            </a:r>
            <a:r>
              <a:rPr lang="en-US" sz="4000" dirty="0">
                <a:solidFill>
                  <a:schemeClr val="lt1"/>
                </a:solidFill>
                <a:latin typeface="Roboto Black"/>
                <a:ea typeface="Roboto Black"/>
                <a:cs typeface="Roboto Black"/>
                <a:sym typeface="Roboto Black"/>
              </a:rPr>
              <a:t>Quiz Funnel</a:t>
            </a:r>
          </a:p>
          <a:p>
            <a:pPr marL="0" marR="0" lvl="0" indent="0" rtl="0">
              <a:lnSpc>
                <a:spcPct val="100000"/>
              </a:lnSpc>
              <a:spcBef>
                <a:spcPts val="0"/>
              </a:spcBef>
              <a:spcAft>
                <a:spcPts val="0"/>
              </a:spcAft>
              <a:buClr>
                <a:srgbClr val="000000"/>
              </a:buClr>
              <a:buSzPts val="48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192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2.1 </a:t>
            </a:r>
            <a:r>
              <a:rPr lang="en-US" sz="2400" b="1" i="0" u="none" strike="noStrike" cap="none" dirty="0">
                <a:solidFill>
                  <a:srgbClr val="295269"/>
                </a:solidFill>
                <a:latin typeface="Roboto"/>
                <a:ea typeface="Roboto"/>
                <a:cs typeface="Roboto"/>
                <a:sym typeface="Roboto"/>
              </a:rPr>
              <a:t>Style Quiz</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348323" y="1340927"/>
            <a:ext cx="8390661" cy="263022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spcAft>
                <a:spcPts val="600"/>
              </a:spcAft>
            </a:pPr>
            <a:r>
              <a:rPr lang="en-US" dirty="0"/>
              <a:t>To help users find their perfect frame, Warby Parker has a </a:t>
            </a:r>
            <a:r>
              <a:rPr lang="en-US" dirty="0">
                <a:hlinkClick r:id="rId3"/>
              </a:rPr>
              <a:t>Style Quiz</a:t>
            </a:r>
            <a:r>
              <a:rPr lang="en-US" dirty="0"/>
              <a:t> that has the following questions:</a:t>
            </a:r>
          </a:p>
          <a:p>
            <a:pPr marL="342900" indent="-342900">
              <a:spcAft>
                <a:spcPts val="600"/>
              </a:spcAft>
              <a:buFont typeface="+mj-lt"/>
              <a:buAutoNum type="arabicPeriod"/>
            </a:pPr>
            <a:r>
              <a:rPr lang="en-US" dirty="0"/>
              <a:t>"What are you looking for?"</a:t>
            </a:r>
          </a:p>
          <a:p>
            <a:pPr marL="342900" indent="-342900">
              <a:spcAft>
                <a:spcPts val="600"/>
              </a:spcAft>
              <a:buFont typeface="+mj-lt"/>
              <a:buAutoNum type="arabicPeriod"/>
            </a:pPr>
            <a:r>
              <a:rPr lang="en-US" dirty="0"/>
              <a:t>"What's your fit?"</a:t>
            </a:r>
          </a:p>
          <a:p>
            <a:pPr marL="342900" indent="-342900">
              <a:spcAft>
                <a:spcPts val="600"/>
              </a:spcAft>
              <a:buFont typeface="+mj-lt"/>
              <a:buAutoNum type="arabicPeriod"/>
            </a:pPr>
            <a:r>
              <a:rPr lang="en-US" dirty="0"/>
              <a:t>"Which shapes do you like?"</a:t>
            </a:r>
          </a:p>
          <a:p>
            <a:pPr marL="342900" indent="-342900">
              <a:spcAft>
                <a:spcPts val="600"/>
              </a:spcAft>
              <a:buFont typeface="+mj-lt"/>
              <a:buAutoNum type="arabicPeriod"/>
            </a:pPr>
            <a:r>
              <a:rPr lang="en-US" dirty="0"/>
              <a:t>"Which colors do you like?"</a:t>
            </a:r>
          </a:p>
          <a:p>
            <a:pPr marL="342900" indent="-342900">
              <a:spcAft>
                <a:spcPts val="600"/>
              </a:spcAft>
              <a:buFont typeface="+mj-lt"/>
              <a:buAutoNum type="arabicPeriod"/>
            </a:pPr>
            <a:r>
              <a:rPr lang="en-US" dirty="0"/>
              <a:t>"When was your last eye exam?“</a:t>
            </a:r>
          </a:p>
          <a:p>
            <a:pPr>
              <a:spcAft>
                <a:spcPts val="600"/>
              </a:spcAft>
            </a:pPr>
            <a:endParaRPr lang="en-US" dirty="0"/>
          </a:p>
          <a:p>
            <a:pPr>
              <a:spcAft>
                <a:spcPts val="600"/>
              </a:spcAft>
            </a:pPr>
            <a:r>
              <a:rPr lang="en-US" dirty="0"/>
              <a:t>The responses are captured in a survey data table with columns for Question, User ID, and Response. The marketing team analyzed the completion of the survey questions through each stage and potential weaknesses in the questions where there was higher drop-off. </a:t>
            </a:r>
          </a:p>
          <a:p>
            <a:pPr lvl="0" eaLnBrk="0" fontAlgn="base" hangingPunct="0">
              <a:spcBef>
                <a:spcPct val="0"/>
              </a:spcBef>
              <a:spcAft>
                <a:spcPts val="600"/>
              </a:spcAft>
              <a:buClrTx/>
            </a:pPr>
            <a:endParaRPr lang="en-US" dirty="0">
              <a:latin typeface="Roboto"/>
              <a:ea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.1 </a:t>
            </a:r>
            <a:r>
              <a:rPr lang="en-US" sz="2400" b="1" i="0" u="none" strike="noStrike" cap="none" dirty="0">
                <a:solidFill>
                  <a:srgbClr val="295269"/>
                </a:solidFill>
                <a:latin typeface="Roboto"/>
                <a:ea typeface="Roboto"/>
                <a:cs typeface="Roboto"/>
                <a:sym typeface="Roboto"/>
              </a:rPr>
              <a:t>Style Quiz data table - sample</a:t>
            </a:r>
            <a:endParaRPr sz="2400" b="1" i="0" u="none" strike="noStrike" cap="none" dirty="0">
              <a:solidFill>
                <a:srgbClr val="295269"/>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2439595083"/>
              </p:ext>
            </p:extLst>
          </p:nvPr>
        </p:nvGraphicFramePr>
        <p:xfrm>
          <a:off x="384530" y="1380468"/>
          <a:ext cx="8447770" cy="3282749"/>
        </p:xfrm>
        <a:graphic>
          <a:graphicData uri="http://schemas.openxmlformats.org/drawingml/2006/table">
            <a:tbl>
              <a:tblPr>
                <a:noFill/>
                <a:tableStyleId>{41C52BF7-F10D-42DD-8479-FF2DDF1A0279}</a:tableStyleId>
              </a:tblPr>
              <a:tblGrid>
                <a:gridCol w="2372290">
                  <a:extLst>
                    <a:ext uri="{9D8B030D-6E8A-4147-A177-3AD203B41FA5}">
                      <a16:colId xmlns:a16="http://schemas.microsoft.com/office/drawing/2014/main" val="20000"/>
                    </a:ext>
                  </a:extLst>
                </a:gridCol>
                <a:gridCol w="3373105">
                  <a:extLst>
                    <a:ext uri="{9D8B030D-6E8A-4147-A177-3AD203B41FA5}">
                      <a16:colId xmlns:a16="http://schemas.microsoft.com/office/drawing/2014/main" val="20001"/>
                    </a:ext>
                  </a:extLst>
                </a:gridCol>
                <a:gridCol w="2702375">
                  <a:extLst>
                    <a:ext uri="{9D8B030D-6E8A-4147-A177-3AD203B41FA5}">
                      <a16:colId xmlns:a16="http://schemas.microsoft.com/office/drawing/2014/main" val="20002"/>
                    </a:ext>
                  </a:extLst>
                </a:gridCol>
              </a:tblGrid>
              <a:tr h="362759">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a:t>
                      </a:r>
                      <a:r>
                        <a:rPr lang="en" sz="1000" b="1" u="none" strike="noStrike" cap="none" dirty="0">
                          <a:solidFill>
                            <a:srgbClr val="FFFFFF"/>
                          </a:solidFill>
                        </a:rPr>
                        <a:t>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Response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91999">
                <a:tc>
                  <a:txBody>
                    <a:bodyPr/>
                    <a:lstStyle/>
                    <a:p>
                      <a:pPr algn="l"/>
                      <a:r>
                        <a:rPr lang="en-US" sz="1000" dirty="0">
                          <a:solidFill>
                            <a:srgbClr val="525252"/>
                          </a:solidFill>
                          <a:effectLst/>
                        </a:rPr>
                        <a:t>1. What are you looking for?</a:t>
                      </a:r>
                    </a:p>
                  </a:txBody>
                  <a:tcPr anchor="ctr"/>
                </a:tc>
                <a:tc>
                  <a:txBody>
                    <a:bodyPr/>
                    <a:lstStyle/>
                    <a:p>
                      <a:pPr algn="ctr"/>
                      <a:r>
                        <a:rPr lang="en-US" sz="1000">
                          <a:solidFill>
                            <a:srgbClr val="525252"/>
                          </a:solidFill>
                          <a:effectLst/>
                        </a:rPr>
                        <a:t>005e7f99-d48c-4fce-b605-10506c85aaf7</a:t>
                      </a:r>
                    </a:p>
                  </a:txBody>
                  <a:tcPr anchor="ctr"/>
                </a:tc>
                <a:tc>
                  <a:txBody>
                    <a:bodyPr/>
                    <a:lstStyle/>
                    <a:p>
                      <a:pPr algn="ctr"/>
                      <a:r>
                        <a:rPr lang="en-US" sz="1000">
                          <a:solidFill>
                            <a:srgbClr val="525252"/>
                          </a:solidFill>
                          <a:effectLst/>
                        </a:rPr>
                        <a:t>Women's Styles</a:t>
                      </a:r>
                    </a:p>
                  </a:txBody>
                  <a:tcPr anchor="ctr"/>
                </a:tc>
                <a:extLst>
                  <a:ext uri="{0D108BD9-81ED-4DB2-BD59-A6C34878D82A}">
                    <a16:rowId xmlns:a16="http://schemas.microsoft.com/office/drawing/2014/main" val="10001"/>
                  </a:ext>
                </a:extLst>
              </a:tr>
              <a:tr h="291999">
                <a:tc>
                  <a:txBody>
                    <a:bodyPr/>
                    <a:lstStyle/>
                    <a:p>
                      <a:pPr algn="l"/>
                      <a:r>
                        <a:rPr lang="en-US" sz="1000">
                          <a:solidFill>
                            <a:srgbClr val="525252"/>
                          </a:solidFill>
                          <a:effectLst/>
                        </a:rPr>
                        <a:t>2. What's your fit?</a:t>
                      </a:r>
                    </a:p>
                  </a:txBody>
                  <a:tcPr anchor="ctr"/>
                </a:tc>
                <a:tc>
                  <a:txBody>
                    <a:bodyPr/>
                    <a:lstStyle/>
                    <a:p>
                      <a:pPr algn="ctr"/>
                      <a:r>
                        <a:rPr lang="en-US" sz="1000">
                          <a:solidFill>
                            <a:srgbClr val="525252"/>
                          </a:solidFill>
                          <a:effectLst/>
                        </a:rPr>
                        <a:t>005e7f99-d48c-4fce-b605-10506c85aaf7</a:t>
                      </a:r>
                    </a:p>
                  </a:txBody>
                  <a:tcPr anchor="ctr"/>
                </a:tc>
                <a:tc>
                  <a:txBody>
                    <a:bodyPr/>
                    <a:lstStyle/>
                    <a:p>
                      <a:pPr algn="ctr"/>
                      <a:r>
                        <a:rPr lang="en-US" sz="1000">
                          <a:solidFill>
                            <a:srgbClr val="525252"/>
                          </a:solidFill>
                          <a:effectLst/>
                        </a:rPr>
                        <a:t>Medium</a:t>
                      </a:r>
                    </a:p>
                  </a:txBody>
                  <a:tcPr anchor="ctr"/>
                </a:tc>
                <a:extLst>
                  <a:ext uri="{0D108BD9-81ED-4DB2-BD59-A6C34878D82A}">
                    <a16:rowId xmlns:a16="http://schemas.microsoft.com/office/drawing/2014/main" val="10002"/>
                  </a:ext>
                </a:extLst>
              </a:tr>
              <a:tr h="291999">
                <a:tc>
                  <a:txBody>
                    <a:bodyPr/>
                    <a:lstStyle/>
                    <a:p>
                      <a:pPr algn="l"/>
                      <a:r>
                        <a:rPr lang="en-US" sz="1000">
                          <a:solidFill>
                            <a:srgbClr val="525252"/>
                          </a:solidFill>
                          <a:effectLst/>
                        </a:rPr>
                        <a:t>3. Which shapes do you like?</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a:solidFill>
                            <a:srgbClr val="525252"/>
                          </a:solidFill>
                          <a:effectLst/>
                        </a:rPr>
                        <a:t>Round</a:t>
                      </a:r>
                    </a:p>
                  </a:txBody>
                  <a:tcPr anchor="ctr"/>
                </a:tc>
                <a:extLst>
                  <a:ext uri="{0D108BD9-81ED-4DB2-BD59-A6C34878D82A}">
                    <a16:rowId xmlns:a16="http://schemas.microsoft.com/office/drawing/2014/main" val="10003"/>
                  </a:ext>
                </a:extLst>
              </a:tr>
              <a:tr h="291999">
                <a:tc>
                  <a:txBody>
                    <a:bodyPr/>
                    <a:lstStyle/>
                    <a:p>
                      <a:pPr algn="l"/>
                      <a:r>
                        <a:rPr lang="en-US" sz="1000">
                          <a:solidFill>
                            <a:srgbClr val="525252"/>
                          </a:solidFill>
                          <a:effectLst/>
                        </a:rPr>
                        <a:t>4. Which colors do you like?</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a:solidFill>
                            <a:srgbClr val="525252"/>
                          </a:solidFill>
                          <a:effectLst/>
                        </a:rPr>
                        <a:t>Two-Tone</a:t>
                      </a:r>
                    </a:p>
                  </a:txBody>
                  <a:tcPr anchor="ctr"/>
                </a:tc>
                <a:extLst>
                  <a:ext uri="{0D108BD9-81ED-4DB2-BD59-A6C34878D82A}">
                    <a16:rowId xmlns:a16="http://schemas.microsoft.com/office/drawing/2014/main" val="10004"/>
                  </a:ext>
                </a:extLst>
              </a:tr>
              <a:tr h="291999">
                <a:tc>
                  <a:txBody>
                    <a:bodyPr/>
                    <a:lstStyle/>
                    <a:p>
                      <a:pPr algn="l"/>
                      <a:r>
                        <a:rPr lang="en-US" sz="1000">
                          <a:solidFill>
                            <a:srgbClr val="525252"/>
                          </a:solidFill>
                          <a:effectLst/>
                        </a:rPr>
                        <a:t>1. What are you looking for?</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a:solidFill>
                            <a:srgbClr val="525252"/>
                          </a:solidFill>
                          <a:effectLst/>
                        </a:rPr>
                        <a:t>I'm not sure. Let's skip it.</a:t>
                      </a:r>
                    </a:p>
                  </a:txBody>
                  <a:tcPr anchor="ctr"/>
                </a:tc>
                <a:extLst>
                  <a:ext uri="{0D108BD9-81ED-4DB2-BD59-A6C34878D82A}">
                    <a16:rowId xmlns:a16="http://schemas.microsoft.com/office/drawing/2014/main" val="63572837"/>
                  </a:ext>
                </a:extLst>
              </a:tr>
              <a:tr h="291999">
                <a:tc>
                  <a:txBody>
                    <a:bodyPr/>
                    <a:lstStyle/>
                    <a:p>
                      <a:pPr algn="l"/>
                      <a:r>
                        <a:rPr lang="en-US" sz="1000">
                          <a:solidFill>
                            <a:srgbClr val="525252"/>
                          </a:solidFill>
                          <a:effectLst/>
                        </a:rPr>
                        <a:t>2. What's your fit?</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a:solidFill>
                            <a:srgbClr val="525252"/>
                          </a:solidFill>
                          <a:effectLst/>
                        </a:rPr>
                        <a:t>Narrow</a:t>
                      </a:r>
                    </a:p>
                  </a:txBody>
                  <a:tcPr anchor="ctr"/>
                </a:tc>
                <a:extLst>
                  <a:ext uri="{0D108BD9-81ED-4DB2-BD59-A6C34878D82A}">
                    <a16:rowId xmlns:a16="http://schemas.microsoft.com/office/drawing/2014/main" val="3544655702"/>
                  </a:ext>
                </a:extLst>
              </a:tr>
              <a:tr h="291999">
                <a:tc>
                  <a:txBody>
                    <a:bodyPr/>
                    <a:lstStyle/>
                    <a:p>
                      <a:pPr algn="l"/>
                      <a:r>
                        <a:rPr lang="en-US" sz="1000">
                          <a:solidFill>
                            <a:srgbClr val="525252"/>
                          </a:solidFill>
                          <a:effectLst/>
                        </a:rPr>
                        <a:t>5. When was your last eye exam?</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a:solidFill>
                            <a:srgbClr val="525252"/>
                          </a:solidFill>
                          <a:effectLst/>
                        </a:rPr>
                        <a:t>&lt;1 Year</a:t>
                      </a:r>
                    </a:p>
                  </a:txBody>
                  <a:tcPr anchor="ctr"/>
                </a:tc>
                <a:extLst>
                  <a:ext uri="{0D108BD9-81ED-4DB2-BD59-A6C34878D82A}">
                    <a16:rowId xmlns:a16="http://schemas.microsoft.com/office/drawing/2014/main" val="3197145112"/>
                  </a:ext>
                </a:extLst>
              </a:tr>
              <a:tr h="291999">
                <a:tc>
                  <a:txBody>
                    <a:bodyPr/>
                    <a:lstStyle/>
                    <a:p>
                      <a:pPr algn="l"/>
                      <a:r>
                        <a:rPr lang="en-US" sz="1000">
                          <a:solidFill>
                            <a:srgbClr val="525252"/>
                          </a:solidFill>
                          <a:effectLst/>
                        </a:rPr>
                        <a:t>3. Which shapes do you like?</a:t>
                      </a:r>
                    </a:p>
                  </a:txBody>
                  <a:tcPr anchor="ctr"/>
                </a:tc>
                <a:tc>
                  <a:txBody>
                    <a:bodyPr/>
                    <a:lstStyle/>
                    <a:p>
                      <a:pPr algn="ctr"/>
                      <a:r>
                        <a:rPr lang="en-US" sz="1000">
                          <a:solidFill>
                            <a:srgbClr val="525252"/>
                          </a:solidFill>
                          <a:effectLst/>
                        </a:rPr>
                        <a:t>00bf9d63-0999-43a3-9e5b-9c372e6890d2</a:t>
                      </a:r>
                    </a:p>
                  </a:txBody>
                  <a:tcPr anchor="ctr"/>
                </a:tc>
                <a:tc>
                  <a:txBody>
                    <a:bodyPr/>
                    <a:lstStyle/>
                    <a:p>
                      <a:pPr algn="ctr"/>
                      <a:r>
                        <a:rPr lang="en-US" sz="1000">
                          <a:solidFill>
                            <a:srgbClr val="525252"/>
                          </a:solidFill>
                          <a:effectLst/>
                        </a:rPr>
                        <a:t>Square</a:t>
                      </a:r>
                    </a:p>
                  </a:txBody>
                  <a:tcPr anchor="ctr"/>
                </a:tc>
                <a:extLst>
                  <a:ext uri="{0D108BD9-81ED-4DB2-BD59-A6C34878D82A}">
                    <a16:rowId xmlns:a16="http://schemas.microsoft.com/office/drawing/2014/main" val="3536864869"/>
                  </a:ext>
                </a:extLst>
              </a:tr>
              <a:tr h="291999">
                <a:tc>
                  <a:txBody>
                    <a:bodyPr/>
                    <a:lstStyle/>
                    <a:p>
                      <a:pPr algn="l"/>
                      <a:r>
                        <a:rPr lang="en-US" sz="1000">
                          <a:solidFill>
                            <a:srgbClr val="525252"/>
                          </a:solidFill>
                          <a:effectLst/>
                        </a:rPr>
                        <a:t>5. When was your last eye exam?</a:t>
                      </a:r>
                    </a:p>
                  </a:txBody>
                  <a:tcPr anchor="ctr"/>
                </a:tc>
                <a:tc>
                  <a:txBody>
                    <a:bodyPr/>
                    <a:lstStyle/>
                    <a:p>
                      <a:pPr algn="ctr"/>
                      <a:r>
                        <a:rPr lang="en-US" sz="1000">
                          <a:solidFill>
                            <a:srgbClr val="525252"/>
                          </a:solidFill>
                          <a:effectLst/>
                        </a:rPr>
                        <a:t>00bf9d63-0999-43a3-9e5b-9c372e6890d2</a:t>
                      </a:r>
                    </a:p>
                  </a:txBody>
                  <a:tcPr anchor="ctr"/>
                </a:tc>
                <a:tc>
                  <a:txBody>
                    <a:bodyPr/>
                    <a:lstStyle/>
                    <a:p>
                      <a:pPr algn="ctr"/>
                      <a:r>
                        <a:rPr lang="en-US" sz="1000">
                          <a:solidFill>
                            <a:srgbClr val="525252"/>
                          </a:solidFill>
                          <a:effectLst/>
                        </a:rPr>
                        <a:t>&lt;1 Year</a:t>
                      </a:r>
                    </a:p>
                  </a:txBody>
                  <a:tcPr anchor="ctr"/>
                </a:tc>
                <a:extLst>
                  <a:ext uri="{0D108BD9-81ED-4DB2-BD59-A6C34878D82A}">
                    <a16:rowId xmlns:a16="http://schemas.microsoft.com/office/drawing/2014/main" val="93586057"/>
                  </a:ext>
                </a:extLst>
              </a:tr>
              <a:tr h="291999">
                <a:tc>
                  <a:txBody>
                    <a:bodyPr/>
                    <a:lstStyle/>
                    <a:p>
                      <a:pPr algn="l"/>
                      <a:r>
                        <a:rPr lang="en-US" sz="1000" dirty="0">
                          <a:solidFill>
                            <a:srgbClr val="525252"/>
                          </a:solidFill>
                          <a:effectLst/>
                        </a:rPr>
                        <a:t>2. What's your fit?</a:t>
                      </a:r>
                    </a:p>
                  </a:txBody>
                  <a:tcPr anchor="ctr"/>
                </a:tc>
                <a:tc>
                  <a:txBody>
                    <a:bodyPr/>
                    <a:lstStyle/>
                    <a:p>
                      <a:pPr algn="ctr"/>
                      <a:r>
                        <a:rPr lang="en-US" sz="1000" dirty="0">
                          <a:solidFill>
                            <a:srgbClr val="525252"/>
                          </a:solidFill>
                          <a:effectLst/>
                        </a:rPr>
                        <a:t>00bf9d63-0999-43a3-9e5b-9c372e6890d2</a:t>
                      </a:r>
                    </a:p>
                  </a:txBody>
                  <a:tcPr anchor="ctr"/>
                </a:tc>
                <a:tc>
                  <a:txBody>
                    <a:bodyPr/>
                    <a:lstStyle/>
                    <a:p>
                      <a:pPr algn="ctr"/>
                      <a:r>
                        <a:rPr lang="en-US" sz="1000" dirty="0">
                          <a:solidFill>
                            <a:srgbClr val="525252"/>
                          </a:solidFill>
                          <a:effectLst/>
                        </a:rPr>
                        <a:t>Medium</a:t>
                      </a:r>
                    </a:p>
                  </a:txBody>
                  <a:tcPr anchor="ctr"/>
                </a:tc>
                <a:extLst>
                  <a:ext uri="{0D108BD9-81ED-4DB2-BD59-A6C34878D82A}">
                    <a16:rowId xmlns:a16="http://schemas.microsoft.com/office/drawing/2014/main" val="2178827284"/>
                  </a:ext>
                </a:extLst>
              </a:tr>
            </a:tbl>
          </a:graphicData>
        </a:graphic>
      </p:graphicFrame>
      <p:sp>
        <p:nvSpPr>
          <p:cNvPr id="2" name="Slide Number Placeholder 1">
            <a:extLst>
              <a:ext uri="{FF2B5EF4-FFF2-40B4-BE49-F238E27FC236}">
                <a16:creationId xmlns:a16="http://schemas.microsoft.com/office/drawing/2014/main" id="{BBB52EBC-20A3-490C-A74C-D85CD985361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8497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84533"/>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.2 </a:t>
            </a:r>
            <a:r>
              <a:rPr lang="en-US" sz="2400" b="1" i="0" u="none" strike="noStrike" cap="none" dirty="0">
                <a:solidFill>
                  <a:srgbClr val="295269"/>
                </a:solidFill>
                <a:latin typeface="Roboto"/>
                <a:ea typeface="Roboto"/>
                <a:cs typeface="Roboto"/>
                <a:sym typeface="Roboto"/>
              </a:rPr>
              <a:t>Survey funne</a:t>
            </a:r>
            <a:r>
              <a:rPr lang="en-US" sz="2400" b="1" dirty="0">
                <a:solidFill>
                  <a:srgbClr val="295269"/>
                </a:solidFill>
                <a:latin typeface="Roboto"/>
                <a:ea typeface="Roboto"/>
                <a:cs typeface="Roboto"/>
                <a:sym typeface="Roboto"/>
              </a:rPr>
              <a:t>l (1 of 2)</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6659596" y="1104221"/>
            <a:ext cx="2314801" cy="3746400"/>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US" sz="1000" dirty="0">
                <a:latin typeface="Courier New"/>
                <a:ea typeface="Courier New"/>
                <a:cs typeface="Courier New"/>
                <a:sym typeface="Courier New"/>
              </a:rPr>
              <a:t>SQL Code: </a:t>
            </a:r>
          </a:p>
          <a:p>
            <a:pPr lvl="0">
              <a:buClr>
                <a:schemeClr val="dk1"/>
              </a:buClr>
              <a:buSzPts val="1100"/>
            </a:pPr>
            <a:endParaRPr lang="en-US" sz="1000" dirty="0">
              <a:latin typeface="Courier New"/>
              <a:ea typeface="Courier New"/>
              <a:cs typeface="Courier New"/>
              <a:sym typeface="Courier New"/>
            </a:endParaRPr>
          </a:p>
          <a:p>
            <a:pPr lvl="0">
              <a:buClr>
                <a:schemeClr val="dk1"/>
              </a:buClr>
              <a:buSzPts val="1100"/>
            </a:pPr>
            <a:r>
              <a:rPr lang="en-US" sz="1000" dirty="0">
                <a:latin typeface="Courier New"/>
                <a:ea typeface="Courier New"/>
                <a:cs typeface="Courier New"/>
                <a:sym typeface="Courier New"/>
              </a:rPr>
              <a:t>SELECT question, COUNT(response)</a:t>
            </a:r>
          </a:p>
          <a:p>
            <a:pPr lvl="0">
              <a:buClr>
                <a:schemeClr val="dk1"/>
              </a:buClr>
              <a:buSzPts val="1100"/>
            </a:pPr>
            <a:r>
              <a:rPr lang="en-US" sz="1000" dirty="0">
                <a:latin typeface="Courier New"/>
                <a:ea typeface="Courier New"/>
                <a:cs typeface="Courier New"/>
                <a:sym typeface="Courier New"/>
              </a:rPr>
              <a:t>FROM survey</a:t>
            </a:r>
          </a:p>
          <a:p>
            <a:pPr lvl="0">
              <a:buClr>
                <a:schemeClr val="dk1"/>
              </a:buClr>
              <a:buSzPts val="1100"/>
            </a:pPr>
            <a:r>
              <a:rPr lang="en-US" sz="1000" dirty="0">
                <a:latin typeface="Courier New"/>
                <a:ea typeface="Courier New"/>
                <a:cs typeface="Courier New"/>
                <a:sym typeface="Courier New"/>
              </a:rPr>
              <a:t>GROUP BY 1;</a:t>
            </a:r>
            <a:endParaRPr sz="10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242710" y="1104221"/>
            <a:ext cx="6416886" cy="179272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Responses per question</a:t>
            </a:r>
            <a:r>
              <a:rPr lang="en-US" sz="1200" dirty="0">
                <a:latin typeface="Roboto"/>
                <a:ea typeface="Roboto"/>
                <a:cs typeface="Roboto"/>
                <a:sym typeface="Roboto"/>
              </a:rPr>
              <a:t> reveal when the users dropped off in answering survey questions. Based on this funnel result, we have identified that only 475 out of 500 respondents continued from question 1 to 2 (or 95%). The other completion rates are listed below.</a:t>
            </a:r>
          </a:p>
        </p:txBody>
      </p:sp>
      <p:graphicFrame>
        <p:nvGraphicFramePr>
          <p:cNvPr id="325" name="Shape 325"/>
          <p:cNvGraphicFramePr/>
          <p:nvPr>
            <p:extLst>
              <p:ext uri="{D42A27DB-BD31-4B8C-83A1-F6EECF244321}">
                <p14:modId xmlns:p14="http://schemas.microsoft.com/office/powerpoint/2010/main" val="2117682748"/>
              </p:ext>
            </p:extLst>
          </p:nvPr>
        </p:nvGraphicFramePr>
        <p:xfrm>
          <a:off x="242710" y="2747531"/>
          <a:ext cx="6274289" cy="2103090"/>
        </p:xfrm>
        <a:graphic>
          <a:graphicData uri="http://schemas.openxmlformats.org/drawingml/2006/table">
            <a:tbl>
              <a:tblPr>
                <a:noFill/>
                <a:tableStyleId>{41C52BF7-F10D-42DD-8479-FF2DDF1A0279}</a:tableStyleId>
              </a:tblPr>
              <a:tblGrid>
                <a:gridCol w="2742935">
                  <a:extLst>
                    <a:ext uri="{9D8B030D-6E8A-4147-A177-3AD203B41FA5}">
                      <a16:colId xmlns:a16="http://schemas.microsoft.com/office/drawing/2014/main" val="20000"/>
                    </a:ext>
                  </a:extLst>
                </a:gridCol>
                <a:gridCol w="1283367">
                  <a:extLst>
                    <a:ext uri="{9D8B030D-6E8A-4147-A177-3AD203B41FA5}">
                      <a16:colId xmlns:a16="http://schemas.microsoft.com/office/drawing/2014/main" val="20001"/>
                    </a:ext>
                  </a:extLst>
                </a:gridCol>
                <a:gridCol w="2247987">
                  <a:extLst>
                    <a:ext uri="{9D8B030D-6E8A-4147-A177-3AD203B41FA5}">
                      <a16:colId xmlns:a16="http://schemas.microsoft.com/office/drawing/2014/main" val="3717036788"/>
                    </a:ext>
                  </a:extLst>
                </a:gridCol>
              </a:tblGrid>
              <a:tr h="585372">
                <a:tc>
                  <a:txBody>
                    <a:bodyPr/>
                    <a:lstStyle/>
                    <a:p>
                      <a:pPr marL="0" marR="0" lvl="0" indent="0" algn="l" rtl="0">
                        <a:lnSpc>
                          <a:spcPct val="100000"/>
                        </a:lnSpc>
                        <a:spcBef>
                          <a:spcPts val="0"/>
                        </a:spcBef>
                        <a:spcAft>
                          <a:spcPts val="0"/>
                        </a:spcAft>
                        <a:buClr>
                          <a:srgbClr val="000000"/>
                        </a:buClr>
                        <a:buSzPts val="1000"/>
                        <a:buFont typeface="Arial"/>
                        <a:buNone/>
                      </a:pPr>
                      <a:r>
                        <a:rPr lang="en-US" sz="1200" b="1" u="none" strike="noStrike" cap="none" dirty="0">
                          <a:solidFill>
                            <a:srgbClr val="FFFFFF"/>
                          </a:solidFill>
                        </a:rPr>
                        <a:t>Question</a:t>
                      </a:r>
                      <a:endParaRPr sz="12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b="1" u="none" strike="noStrike" cap="none" dirty="0">
                          <a:solidFill>
                            <a:srgbClr val="FFFFFF"/>
                          </a:solidFill>
                        </a:rPr>
                        <a:t>Responses</a:t>
                      </a:r>
                      <a:endParaRPr sz="12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b="1" u="none" strike="noStrike" cap="none" dirty="0">
                          <a:solidFill>
                            <a:srgbClr val="FFFFFF"/>
                          </a:solidFill>
                        </a:rPr>
                        <a:t>Completion rate % (compared to previous question)</a:t>
                      </a:r>
                      <a:endParaRPr sz="12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73660">
                <a:tc>
                  <a:txBody>
                    <a:bodyPr/>
                    <a:lstStyle/>
                    <a:p>
                      <a:pPr algn="l"/>
                      <a:r>
                        <a:rPr lang="en-US" sz="1200" dirty="0">
                          <a:solidFill>
                            <a:srgbClr val="525252"/>
                          </a:solidFill>
                          <a:effectLst/>
                        </a:rPr>
                        <a:t>1. What are you looking for?</a:t>
                      </a:r>
                    </a:p>
                  </a:txBody>
                  <a:tcPr anchor="ctr"/>
                </a:tc>
                <a:tc>
                  <a:txBody>
                    <a:bodyPr/>
                    <a:lstStyle/>
                    <a:p>
                      <a:pPr algn="ctr"/>
                      <a:r>
                        <a:rPr lang="en-US" sz="1200" dirty="0">
                          <a:solidFill>
                            <a:srgbClr val="525252"/>
                          </a:solidFill>
                          <a:effectLst/>
                        </a:rPr>
                        <a:t>500</a:t>
                      </a:r>
                    </a:p>
                  </a:txBody>
                  <a:tcPr anchor="ctr"/>
                </a:tc>
                <a:tc>
                  <a:txBody>
                    <a:bodyPr/>
                    <a:lstStyle/>
                    <a:p>
                      <a:pPr algn="ctr"/>
                      <a:r>
                        <a:rPr lang="en-US" sz="1200" dirty="0">
                          <a:solidFill>
                            <a:srgbClr val="525252"/>
                          </a:solidFill>
                          <a:effectLst/>
                        </a:rPr>
                        <a:t>-</a:t>
                      </a:r>
                    </a:p>
                  </a:txBody>
                  <a:tcPr anchor="ctr"/>
                </a:tc>
                <a:extLst>
                  <a:ext uri="{0D108BD9-81ED-4DB2-BD59-A6C34878D82A}">
                    <a16:rowId xmlns:a16="http://schemas.microsoft.com/office/drawing/2014/main" val="10001"/>
                  </a:ext>
                </a:extLst>
              </a:tr>
              <a:tr h="273660">
                <a:tc>
                  <a:txBody>
                    <a:bodyPr/>
                    <a:lstStyle/>
                    <a:p>
                      <a:pPr algn="l"/>
                      <a:r>
                        <a:rPr lang="en-US" sz="1200" dirty="0">
                          <a:solidFill>
                            <a:srgbClr val="525252"/>
                          </a:solidFill>
                          <a:effectLst/>
                        </a:rPr>
                        <a:t>2. What's your fit?</a:t>
                      </a:r>
                    </a:p>
                  </a:txBody>
                  <a:tcPr anchor="ctr"/>
                </a:tc>
                <a:tc>
                  <a:txBody>
                    <a:bodyPr/>
                    <a:lstStyle/>
                    <a:p>
                      <a:pPr algn="ctr"/>
                      <a:r>
                        <a:rPr lang="en-US" sz="1200" dirty="0">
                          <a:solidFill>
                            <a:srgbClr val="525252"/>
                          </a:solidFill>
                          <a:effectLst/>
                        </a:rPr>
                        <a:t>475</a:t>
                      </a:r>
                    </a:p>
                  </a:txBody>
                  <a:tcPr anchor="ctr"/>
                </a:tc>
                <a:tc>
                  <a:txBody>
                    <a:bodyPr/>
                    <a:lstStyle/>
                    <a:p>
                      <a:pPr algn="ctr"/>
                      <a:r>
                        <a:rPr lang="en-US" sz="1200" dirty="0">
                          <a:solidFill>
                            <a:srgbClr val="525252"/>
                          </a:solidFill>
                          <a:effectLst/>
                        </a:rPr>
                        <a:t>95%</a:t>
                      </a:r>
                    </a:p>
                  </a:txBody>
                  <a:tcPr anchor="ctr"/>
                </a:tc>
                <a:extLst>
                  <a:ext uri="{0D108BD9-81ED-4DB2-BD59-A6C34878D82A}">
                    <a16:rowId xmlns:a16="http://schemas.microsoft.com/office/drawing/2014/main" val="3575087675"/>
                  </a:ext>
                </a:extLst>
              </a:tr>
              <a:tr h="273660">
                <a:tc>
                  <a:txBody>
                    <a:bodyPr/>
                    <a:lstStyle/>
                    <a:p>
                      <a:pPr algn="l"/>
                      <a:r>
                        <a:rPr lang="en-US" sz="1200" dirty="0">
                          <a:solidFill>
                            <a:srgbClr val="525252"/>
                          </a:solidFill>
                          <a:effectLst/>
                        </a:rPr>
                        <a:t>3. Which shapes do you like?</a:t>
                      </a:r>
                    </a:p>
                  </a:txBody>
                  <a:tcPr anchor="ctr"/>
                </a:tc>
                <a:tc>
                  <a:txBody>
                    <a:bodyPr/>
                    <a:lstStyle/>
                    <a:p>
                      <a:pPr algn="ctr"/>
                      <a:r>
                        <a:rPr lang="en-US" sz="1200" dirty="0">
                          <a:solidFill>
                            <a:srgbClr val="525252"/>
                          </a:solidFill>
                          <a:effectLst/>
                        </a:rPr>
                        <a:t>380</a:t>
                      </a:r>
                    </a:p>
                  </a:txBody>
                  <a:tcPr anchor="ctr"/>
                </a:tc>
                <a:tc>
                  <a:txBody>
                    <a:bodyPr/>
                    <a:lstStyle/>
                    <a:p>
                      <a:pPr algn="ctr"/>
                      <a:r>
                        <a:rPr lang="en-US" sz="1200" dirty="0">
                          <a:solidFill>
                            <a:srgbClr val="525252"/>
                          </a:solidFill>
                          <a:effectLst/>
                        </a:rPr>
                        <a:t>80%</a:t>
                      </a:r>
                    </a:p>
                  </a:txBody>
                  <a:tcPr anchor="ctr"/>
                </a:tc>
                <a:extLst>
                  <a:ext uri="{0D108BD9-81ED-4DB2-BD59-A6C34878D82A}">
                    <a16:rowId xmlns:a16="http://schemas.microsoft.com/office/drawing/2014/main" val="10002"/>
                  </a:ext>
                </a:extLst>
              </a:tr>
              <a:tr h="273660">
                <a:tc>
                  <a:txBody>
                    <a:bodyPr/>
                    <a:lstStyle/>
                    <a:p>
                      <a:pPr algn="l"/>
                      <a:r>
                        <a:rPr lang="en-US" sz="1200" dirty="0">
                          <a:solidFill>
                            <a:srgbClr val="525252"/>
                          </a:solidFill>
                          <a:effectLst/>
                        </a:rPr>
                        <a:t>4. Which colors do you like?</a:t>
                      </a:r>
                    </a:p>
                  </a:txBody>
                  <a:tcPr anchor="ctr"/>
                </a:tc>
                <a:tc>
                  <a:txBody>
                    <a:bodyPr/>
                    <a:lstStyle/>
                    <a:p>
                      <a:pPr algn="ctr"/>
                      <a:r>
                        <a:rPr lang="en-US" sz="1200" dirty="0">
                          <a:solidFill>
                            <a:srgbClr val="525252"/>
                          </a:solidFill>
                          <a:effectLst/>
                        </a:rPr>
                        <a:t>361</a:t>
                      </a:r>
                    </a:p>
                  </a:txBody>
                  <a:tcPr anchor="ctr"/>
                </a:tc>
                <a:tc>
                  <a:txBody>
                    <a:bodyPr/>
                    <a:lstStyle/>
                    <a:p>
                      <a:pPr algn="ctr"/>
                      <a:r>
                        <a:rPr lang="en-US" sz="1200" dirty="0">
                          <a:solidFill>
                            <a:srgbClr val="525252"/>
                          </a:solidFill>
                          <a:effectLst/>
                        </a:rPr>
                        <a:t>95%</a:t>
                      </a:r>
                    </a:p>
                  </a:txBody>
                  <a:tcPr anchor="ctr"/>
                </a:tc>
                <a:extLst>
                  <a:ext uri="{0D108BD9-81ED-4DB2-BD59-A6C34878D82A}">
                    <a16:rowId xmlns:a16="http://schemas.microsoft.com/office/drawing/2014/main" val="10003"/>
                  </a:ext>
                </a:extLst>
              </a:tr>
              <a:tr h="273660">
                <a:tc>
                  <a:txBody>
                    <a:bodyPr/>
                    <a:lstStyle/>
                    <a:p>
                      <a:pPr algn="l"/>
                      <a:r>
                        <a:rPr lang="en-US" sz="1200" dirty="0">
                          <a:solidFill>
                            <a:srgbClr val="525252"/>
                          </a:solidFill>
                          <a:effectLst/>
                        </a:rPr>
                        <a:t>5. When was your last eye exam?</a:t>
                      </a:r>
                    </a:p>
                  </a:txBody>
                  <a:tcPr anchor="ctr"/>
                </a:tc>
                <a:tc>
                  <a:txBody>
                    <a:bodyPr/>
                    <a:lstStyle/>
                    <a:p>
                      <a:pPr algn="ctr"/>
                      <a:r>
                        <a:rPr lang="en-US" sz="1200" dirty="0">
                          <a:solidFill>
                            <a:srgbClr val="525252"/>
                          </a:solidFill>
                          <a:effectLst/>
                        </a:rPr>
                        <a:t>270</a:t>
                      </a:r>
                    </a:p>
                  </a:txBody>
                  <a:tcPr anchor="ctr"/>
                </a:tc>
                <a:tc>
                  <a:txBody>
                    <a:bodyPr/>
                    <a:lstStyle/>
                    <a:p>
                      <a:pPr algn="ctr"/>
                      <a:r>
                        <a:rPr lang="en-US" sz="1200" dirty="0">
                          <a:solidFill>
                            <a:srgbClr val="525252"/>
                          </a:solidFill>
                          <a:effectLst/>
                        </a:rPr>
                        <a:t>75%</a:t>
                      </a:r>
                    </a:p>
                  </a:txBody>
                  <a:tcPr anchor="ctr"/>
                </a:tc>
                <a:extLst>
                  <a:ext uri="{0D108BD9-81ED-4DB2-BD59-A6C34878D82A}">
                    <a16:rowId xmlns:a16="http://schemas.microsoft.com/office/drawing/2014/main" val="10004"/>
                  </a:ext>
                </a:extLst>
              </a:tr>
            </a:tbl>
          </a:graphicData>
        </a:graphic>
      </p:graphicFrame>
      <p:sp>
        <p:nvSpPr>
          <p:cNvPr id="2" name="Rectangle 1">
            <a:extLst>
              <a:ext uri="{FF2B5EF4-FFF2-40B4-BE49-F238E27FC236}">
                <a16:creationId xmlns:a16="http://schemas.microsoft.com/office/drawing/2014/main" id="{B27A31DE-8BBB-4545-BAAD-0C6524B1CC13}"/>
              </a:ext>
            </a:extLst>
          </p:cNvPr>
          <p:cNvSpPr/>
          <p:nvPr/>
        </p:nvSpPr>
        <p:spPr>
          <a:xfrm>
            <a:off x="4240227" y="2686556"/>
            <a:ext cx="2314801" cy="22414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84533"/>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.2 </a:t>
            </a:r>
            <a:r>
              <a:rPr lang="en-US" sz="2400" b="1" i="0" u="none" strike="noStrike" cap="none" dirty="0">
                <a:solidFill>
                  <a:srgbClr val="295269"/>
                </a:solidFill>
                <a:latin typeface="Roboto"/>
                <a:ea typeface="Roboto"/>
                <a:cs typeface="Roboto"/>
                <a:sym typeface="Roboto"/>
              </a:rPr>
              <a:t>Survey funne</a:t>
            </a:r>
            <a:r>
              <a:rPr lang="en-US" sz="2400" b="1" dirty="0">
                <a:solidFill>
                  <a:srgbClr val="295269"/>
                </a:solidFill>
                <a:latin typeface="Roboto"/>
                <a:ea typeface="Roboto"/>
                <a:cs typeface="Roboto"/>
                <a:sym typeface="Roboto"/>
              </a:rPr>
              <a:t>l (2 of 2)</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6659596" y="1104221"/>
            <a:ext cx="2314801"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000" dirty="0">
                <a:latin typeface="Courier New"/>
                <a:ea typeface="Courier New"/>
                <a:cs typeface="Courier New"/>
                <a:sym typeface="Courier New"/>
              </a:rPr>
              <a:t>SQL Code: </a:t>
            </a:r>
          </a:p>
          <a:p>
            <a:pPr lvl="0">
              <a:buClr>
                <a:schemeClr val="dk1"/>
              </a:buClr>
              <a:buSzPts val="1100"/>
            </a:pPr>
            <a:endParaRPr lang="en-US" sz="1000" dirty="0">
              <a:latin typeface="Courier New"/>
              <a:ea typeface="Courier New"/>
              <a:cs typeface="Courier New"/>
              <a:sym typeface="Courier New"/>
            </a:endParaRPr>
          </a:p>
          <a:p>
            <a:pPr lvl="0">
              <a:buClr>
                <a:schemeClr val="dk1"/>
              </a:buClr>
              <a:buSzPts val="1100"/>
            </a:pPr>
            <a:r>
              <a:rPr lang="en-US" sz="1000" dirty="0">
                <a:latin typeface="Courier New"/>
                <a:ea typeface="Courier New"/>
                <a:cs typeface="Courier New"/>
                <a:sym typeface="Courier New"/>
              </a:rPr>
              <a:t>SELECT question, COUNT(response)</a:t>
            </a:r>
          </a:p>
          <a:p>
            <a:pPr lvl="0">
              <a:buClr>
                <a:schemeClr val="dk1"/>
              </a:buClr>
              <a:buSzPts val="1100"/>
            </a:pPr>
            <a:r>
              <a:rPr lang="en-US" sz="1000" dirty="0">
                <a:latin typeface="Courier New"/>
                <a:ea typeface="Courier New"/>
                <a:cs typeface="Courier New"/>
                <a:sym typeface="Courier New"/>
              </a:rPr>
              <a:t>FROM survey</a:t>
            </a:r>
          </a:p>
          <a:p>
            <a:pPr lvl="0">
              <a:buClr>
                <a:schemeClr val="dk1"/>
              </a:buClr>
              <a:buSzPts val="1100"/>
            </a:pPr>
            <a:r>
              <a:rPr lang="en-US" sz="1000" dirty="0">
                <a:latin typeface="Courier New"/>
                <a:ea typeface="Courier New"/>
                <a:cs typeface="Courier New"/>
                <a:sym typeface="Courier New"/>
              </a:rPr>
              <a:t>GROUP BY 1;</a:t>
            </a:r>
            <a:endParaRPr sz="10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242710" y="1007117"/>
            <a:ext cx="6416886" cy="202997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Questions 5 and 3, respectively, have low completion rates. </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1" dirty="0">
                <a:latin typeface="Roboto"/>
                <a:ea typeface="Roboto"/>
                <a:cs typeface="Roboto"/>
                <a:sym typeface="Roboto"/>
              </a:rPr>
              <a:t>Drop-off at question 5 </a:t>
            </a:r>
            <a:r>
              <a:rPr lang="en-US" sz="1200" dirty="0">
                <a:latin typeface="Roboto"/>
                <a:ea typeface="Roboto"/>
                <a:cs typeface="Roboto"/>
                <a:sym typeface="Roboto"/>
              </a:rPr>
              <a:t>could be due to survey question fatigue and inability for users to recall when their last eye exam was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1" dirty="0">
                <a:latin typeface="Roboto"/>
                <a:ea typeface="Roboto"/>
                <a:cs typeface="Roboto"/>
                <a:sym typeface="Roboto"/>
              </a:rPr>
              <a:t>Drop-off at question 3 </a:t>
            </a:r>
            <a:r>
              <a:rPr lang="en-US" sz="1200" dirty="0">
                <a:latin typeface="Roboto"/>
                <a:ea typeface="Roboto"/>
                <a:cs typeface="Roboto"/>
                <a:sym typeface="Roboto"/>
              </a:rPr>
              <a:t>could be due to users having many different options, causing hesitation in responding or wanting to come back later</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lang="en-US" sz="1200" b="0" i="0" u="none" strike="noStrike" cap="none" dirty="0">
              <a:solidFill>
                <a:srgbClr val="000000"/>
              </a:solidFill>
              <a:latin typeface="Roboto"/>
              <a:ea typeface="Roboto"/>
              <a:cs typeface="Roboto"/>
              <a:sym typeface="Roboto"/>
            </a:endParaRPr>
          </a:p>
          <a:p>
            <a:pPr marR="0" lvl="0" algn="l" rtl="0">
              <a:lnSpc>
                <a:spcPct val="115000"/>
              </a:lnSpc>
              <a:spcBef>
                <a:spcPts val="0"/>
              </a:spcBef>
              <a:spcAft>
                <a:spcPts val="0"/>
              </a:spcAft>
              <a:buClr>
                <a:schemeClr val="dk1"/>
              </a:buClr>
              <a:buSzPts val="1100"/>
            </a:pPr>
            <a:r>
              <a:rPr lang="en-US" sz="1200" b="1" dirty="0">
                <a:latin typeface="Roboto"/>
                <a:ea typeface="Roboto"/>
                <a:cs typeface="Roboto"/>
                <a:sym typeface="Roboto"/>
              </a:rPr>
              <a:t>Potential ways to increase conversion</a:t>
            </a:r>
            <a:r>
              <a:rPr lang="en-US" sz="1200" dirty="0">
                <a:latin typeface="Roboto"/>
                <a:ea typeface="Roboto"/>
                <a:cs typeface="Roboto"/>
                <a:sym typeface="Roboto"/>
              </a:rPr>
              <a:t> is to include a short text at the bottom to encourage users to complete the question, such as “We’ll take your best guess!” to Q5 and “You can always choose different styles later” for Q3</a:t>
            </a:r>
          </a:p>
        </p:txBody>
      </p:sp>
      <p:graphicFrame>
        <p:nvGraphicFramePr>
          <p:cNvPr id="325" name="Shape 325"/>
          <p:cNvGraphicFramePr/>
          <p:nvPr>
            <p:extLst>
              <p:ext uri="{D42A27DB-BD31-4B8C-83A1-F6EECF244321}">
                <p14:modId xmlns:p14="http://schemas.microsoft.com/office/powerpoint/2010/main" val="3772052662"/>
              </p:ext>
            </p:extLst>
          </p:nvPr>
        </p:nvGraphicFramePr>
        <p:xfrm>
          <a:off x="242709" y="3037090"/>
          <a:ext cx="6274289" cy="1815308"/>
        </p:xfrm>
        <a:graphic>
          <a:graphicData uri="http://schemas.openxmlformats.org/drawingml/2006/table">
            <a:tbl>
              <a:tblPr>
                <a:noFill/>
                <a:tableStyleId>{41C52BF7-F10D-42DD-8479-FF2DDF1A0279}</a:tableStyleId>
              </a:tblPr>
              <a:tblGrid>
                <a:gridCol w="2742935">
                  <a:extLst>
                    <a:ext uri="{9D8B030D-6E8A-4147-A177-3AD203B41FA5}">
                      <a16:colId xmlns:a16="http://schemas.microsoft.com/office/drawing/2014/main" val="20000"/>
                    </a:ext>
                  </a:extLst>
                </a:gridCol>
                <a:gridCol w="1283367">
                  <a:extLst>
                    <a:ext uri="{9D8B030D-6E8A-4147-A177-3AD203B41FA5}">
                      <a16:colId xmlns:a16="http://schemas.microsoft.com/office/drawing/2014/main" val="20001"/>
                    </a:ext>
                  </a:extLst>
                </a:gridCol>
                <a:gridCol w="2247987">
                  <a:extLst>
                    <a:ext uri="{9D8B030D-6E8A-4147-A177-3AD203B41FA5}">
                      <a16:colId xmlns:a16="http://schemas.microsoft.com/office/drawing/2014/main" val="3717036788"/>
                    </a:ext>
                  </a:extLst>
                </a:gridCol>
              </a:tblGrid>
              <a:tr h="519908">
                <a:tc>
                  <a:txBody>
                    <a:bodyPr/>
                    <a:lstStyle/>
                    <a:p>
                      <a:pPr marL="0" marR="0" lvl="0" indent="0" algn="l" rtl="0">
                        <a:lnSpc>
                          <a:spcPct val="100000"/>
                        </a:lnSpc>
                        <a:spcBef>
                          <a:spcPts val="0"/>
                        </a:spcBef>
                        <a:spcAft>
                          <a:spcPts val="0"/>
                        </a:spcAft>
                        <a:buClr>
                          <a:srgbClr val="000000"/>
                        </a:buClr>
                        <a:buSzPts val="1000"/>
                        <a:buFont typeface="Arial"/>
                        <a:buNone/>
                      </a:pPr>
                      <a:r>
                        <a:rPr lang="en-US" sz="1100" b="1" u="none" strike="noStrike" cap="none" dirty="0">
                          <a:solidFill>
                            <a:srgbClr val="FFFFFF"/>
                          </a:solidFill>
                        </a:rPr>
                        <a:t>Question</a:t>
                      </a:r>
                      <a:endParaRPr sz="11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100" b="1" u="none" strike="noStrike" cap="none" dirty="0">
                          <a:solidFill>
                            <a:srgbClr val="FFFFFF"/>
                          </a:solidFill>
                        </a:rPr>
                        <a:t>Responses</a:t>
                      </a:r>
                      <a:endParaRPr sz="11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100" b="1" u="none" strike="noStrike" cap="none" dirty="0">
                          <a:solidFill>
                            <a:srgbClr val="FFFFFF"/>
                          </a:solidFill>
                        </a:rPr>
                        <a:t>Completion rate % (compared to previous question)</a:t>
                      </a:r>
                      <a:endParaRPr sz="11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43056">
                <a:tc>
                  <a:txBody>
                    <a:bodyPr/>
                    <a:lstStyle/>
                    <a:p>
                      <a:pPr algn="l"/>
                      <a:r>
                        <a:rPr lang="en-US" sz="1100" dirty="0">
                          <a:solidFill>
                            <a:srgbClr val="525252"/>
                          </a:solidFill>
                          <a:effectLst/>
                        </a:rPr>
                        <a:t>1. What are you looking for?</a:t>
                      </a:r>
                    </a:p>
                  </a:txBody>
                  <a:tcPr anchor="ctr"/>
                </a:tc>
                <a:tc>
                  <a:txBody>
                    <a:bodyPr/>
                    <a:lstStyle/>
                    <a:p>
                      <a:pPr algn="ctr"/>
                      <a:r>
                        <a:rPr lang="en-US" sz="1100" dirty="0">
                          <a:solidFill>
                            <a:srgbClr val="525252"/>
                          </a:solidFill>
                          <a:effectLst/>
                        </a:rPr>
                        <a:t>500</a:t>
                      </a:r>
                    </a:p>
                  </a:txBody>
                  <a:tcPr anchor="ctr"/>
                </a:tc>
                <a:tc>
                  <a:txBody>
                    <a:bodyPr/>
                    <a:lstStyle/>
                    <a:p>
                      <a:pPr algn="ctr"/>
                      <a:r>
                        <a:rPr lang="en-US" sz="1100" dirty="0">
                          <a:solidFill>
                            <a:srgbClr val="525252"/>
                          </a:solidFill>
                          <a:effectLst/>
                        </a:rPr>
                        <a:t>-</a:t>
                      </a:r>
                    </a:p>
                  </a:txBody>
                  <a:tcPr anchor="ctr"/>
                </a:tc>
                <a:extLst>
                  <a:ext uri="{0D108BD9-81ED-4DB2-BD59-A6C34878D82A}">
                    <a16:rowId xmlns:a16="http://schemas.microsoft.com/office/drawing/2014/main" val="10001"/>
                  </a:ext>
                </a:extLst>
              </a:tr>
              <a:tr h="243056">
                <a:tc>
                  <a:txBody>
                    <a:bodyPr/>
                    <a:lstStyle/>
                    <a:p>
                      <a:pPr algn="l"/>
                      <a:r>
                        <a:rPr lang="en-US" sz="1100" dirty="0">
                          <a:solidFill>
                            <a:srgbClr val="525252"/>
                          </a:solidFill>
                          <a:effectLst/>
                        </a:rPr>
                        <a:t>2. What's your fit?</a:t>
                      </a:r>
                    </a:p>
                  </a:txBody>
                  <a:tcPr anchor="ctr"/>
                </a:tc>
                <a:tc>
                  <a:txBody>
                    <a:bodyPr/>
                    <a:lstStyle/>
                    <a:p>
                      <a:pPr algn="ctr"/>
                      <a:r>
                        <a:rPr lang="en-US" sz="1100" dirty="0">
                          <a:solidFill>
                            <a:srgbClr val="525252"/>
                          </a:solidFill>
                          <a:effectLst/>
                        </a:rPr>
                        <a:t>475</a:t>
                      </a:r>
                    </a:p>
                  </a:txBody>
                  <a:tcPr anchor="ctr"/>
                </a:tc>
                <a:tc>
                  <a:txBody>
                    <a:bodyPr/>
                    <a:lstStyle/>
                    <a:p>
                      <a:pPr algn="ctr"/>
                      <a:r>
                        <a:rPr lang="en-US" sz="1100" dirty="0">
                          <a:solidFill>
                            <a:srgbClr val="525252"/>
                          </a:solidFill>
                          <a:effectLst/>
                        </a:rPr>
                        <a:t>95%</a:t>
                      </a:r>
                    </a:p>
                  </a:txBody>
                  <a:tcPr anchor="ctr"/>
                </a:tc>
                <a:extLst>
                  <a:ext uri="{0D108BD9-81ED-4DB2-BD59-A6C34878D82A}">
                    <a16:rowId xmlns:a16="http://schemas.microsoft.com/office/drawing/2014/main" val="3575087675"/>
                  </a:ext>
                </a:extLst>
              </a:tr>
              <a:tr h="243056">
                <a:tc>
                  <a:txBody>
                    <a:bodyPr/>
                    <a:lstStyle/>
                    <a:p>
                      <a:pPr algn="l"/>
                      <a:r>
                        <a:rPr lang="en-US" sz="1100" dirty="0">
                          <a:solidFill>
                            <a:srgbClr val="525252"/>
                          </a:solidFill>
                          <a:effectLst/>
                        </a:rPr>
                        <a:t>3. Which shapes do you like?</a:t>
                      </a:r>
                    </a:p>
                  </a:txBody>
                  <a:tcPr anchor="ctr"/>
                </a:tc>
                <a:tc>
                  <a:txBody>
                    <a:bodyPr/>
                    <a:lstStyle/>
                    <a:p>
                      <a:pPr algn="ctr"/>
                      <a:r>
                        <a:rPr lang="en-US" sz="1100" dirty="0">
                          <a:solidFill>
                            <a:srgbClr val="525252"/>
                          </a:solidFill>
                          <a:effectLst/>
                        </a:rPr>
                        <a:t>380</a:t>
                      </a:r>
                    </a:p>
                  </a:txBody>
                  <a:tcPr anchor="ctr"/>
                </a:tc>
                <a:tc>
                  <a:txBody>
                    <a:bodyPr/>
                    <a:lstStyle/>
                    <a:p>
                      <a:pPr algn="ctr"/>
                      <a:r>
                        <a:rPr lang="en-US" sz="1100" dirty="0">
                          <a:solidFill>
                            <a:srgbClr val="525252"/>
                          </a:solidFill>
                          <a:effectLst/>
                        </a:rPr>
                        <a:t>80%</a:t>
                      </a:r>
                    </a:p>
                  </a:txBody>
                  <a:tcPr anchor="ctr"/>
                </a:tc>
                <a:extLst>
                  <a:ext uri="{0D108BD9-81ED-4DB2-BD59-A6C34878D82A}">
                    <a16:rowId xmlns:a16="http://schemas.microsoft.com/office/drawing/2014/main" val="10002"/>
                  </a:ext>
                </a:extLst>
              </a:tr>
              <a:tr h="243056">
                <a:tc>
                  <a:txBody>
                    <a:bodyPr/>
                    <a:lstStyle/>
                    <a:p>
                      <a:pPr algn="l"/>
                      <a:r>
                        <a:rPr lang="en-US" sz="1100" dirty="0">
                          <a:solidFill>
                            <a:srgbClr val="525252"/>
                          </a:solidFill>
                          <a:effectLst/>
                        </a:rPr>
                        <a:t>4. Which colors do you like?</a:t>
                      </a:r>
                    </a:p>
                  </a:txBody>
                  <a:tcPr anchor="ctr"/>
                </a:tc>
                <a:tc>
                  <a:txBody>
                    <a:bodyPr/>
                    <a:lstStyle/>
                    <a:p>
                      <a:pPr algn="ctr"/>
                      <a:r>
                        <a:rPr lang="en-US" sz="1100" dirty="0">
                          <a:solidFill>
                            <a:srgbClr val="525252"/>
                          </a:solidFill>
                          <a:effectLst/>
                        </a:rPr>
                        <a:t>361</a:t>
                      </a:r>
                    </a:p>
                  </a:txBody>
                  <a:tcPr anchor="ctr"/>
                </a:tc>
                <a:tc>
                  <a:txBody>
                    <a:bodyPr/>
                    <a:lstStyle/>
                    <a:p>
                      <a:pPr algn="ctr"/>
                      <a:r>
                        <a:rPr lang="en-US" sz="1100" dirty="0">
                          <a:solidFill>
                            <a:srgbClr val="525252"/>
                          </a:solidFill>
                          <a:effectLst/>
                        </a:rPr>
                        <a:t>95%</a:t>
                      </a:r>
                    </a:p>
                  </a:txBody>
                  <a:tcPr anchor="ctr"/>
                </a:tc>
                <a:extLst>
                  <a:ext uri="{0D108BD9-81ED-4DB2-BD59-A6C34878D82A}">
                    <a16:rowId xmlns:a16="http://schemas.microsoft.com/office/drawing/2014/main" val="10003"/>
                  </a:ext>
                </a:extLst>
              </a:tr>
              <a:tr h="243056">
                <a:tc>
                  <a:txBody>
                    <a:bodyPr/>
                    <a:lstStyle/>
                    <a:p>
                      <a:pPr algn="l"/>
                      <a:r>
                        <a:rPr lang="en-US" sz="1100" dirty="0">
                          <a:solidFill>
                            <a:srgbClr val="525252"/>
                          </a:solidFill>
                          <a:effectLst/>
                        </a:rPr>
                        <a:t>5. When was your last eye exam?</a:t>
                      </a:r>
                    </a:p>
                  </a:txBody>
                  <a:tcPr anchor="ctr"/>
                </a:tc>
                <a:tc>
                  <a:txBody>
                    <a:bodyPr/>
                    <a:lstStyle/>
                    <a:p>
                      <a:pPr algn="ctr"/>
                      <a:r>
                        <a:rPr lang="en-US" sz="1100" dirty="0">
                          <a:solidFill>
                            <a:srgbClr val="525252"/>
                          </a:solidFill>
                          <a:effectLst/>
                        </a:rPr>
                        <a:t>270</a:t>
                      </a:r>
                    </a:p>
                  </a:txBody>
                  <a:tcPr anchor="ctr"/>
                </a:tc>
                <a:tc>
                  <a:txBody>
                    <a:bodyPr/>
                    <a:lstStyle/>
                    <a:p>
                      <a:pPr algn="ctr"/>
                      <a:r>
                        <a:rPr lang="en-US" sz="1100" dirty="0">
                          <a:solidFill>
                            <a:srgbClr val="525252"/>
                          </a:solidFill>
                          <a:effectLst/>
                        </a:rPr>
                        <a:t>75%</a:t>
                      </a:r>
                    </a:p>
                  </a:txBody>
                  <a:tcPr anchor="ct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41D33FE3-E75F-415F-B35B-FFC5BCBC03C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sp>
        <p:nvSpPr>
          <p:cNvPr id="3" name="Oval 2">
            <a:extLst>
              <a:ext uri="{FF2B5EF4-FFF2-40B4-BE49-F238E27FC236}">
                <a16:creationId xmlns:a16="http://schemas.microsoft.com/office/drawing/2014/main" id="{24BA5E3E-9657-482A-B9A4-F6319F37D278}"/>
              </a:ext>
            </a:extLst>
          </p:cNvPr>
          <p:cNvSpPr/>
          <p:nvPr/>
        </p:nvSpPr>
        <p:spPr>
          <a:xfrm>
            <a:off x="4232135" y="4062202"/>
            <a:ext cx="2314800" cy="283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AA947BF-0918-4F34-907B-31A7D97858B1}"/>
              </a:ext>
            </a:extLst>
          </p:cNvPr>
          <p:cNvSpPr/>
          <p:nvPr/>
        </p:nvSpPr>
        <p:spPr>
          <a:xfrm>
            <a:off x="4217167" y="4567400"/>
            <a:ext cx="2314800" cy="283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9504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1193</TotalTime>
  <Words>954</Words>
  <Application>Microsoft Office PowerPoint</Application>
  <PresentationFormat>On-screen Show (16:9)</PresentationFormat>
  <Paragraphs>188</Paragraphs>
  <Slides>14</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Roboto Thin</vt:lpstr>
      <vt:lpstr>Roboto</vt:lpstr>
      <vt:lpstr>Dosis</vt:lpstr>
      <vt:lpstr>Courier New</vt:lpstr>
      <vt:lpstr>Roboto Black</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Saki Takasu</cp:lastModifiedBy>
  <cp:revision>30</cp:revision>
  <dcterms:modified xsi:type="dcterms:W3CDTF">2019-01-18T20:39:03Z</dcterms:modified>
</cp:coreProperties>
</file>